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Lst>
  <p:sldSz cy="5143500" cx="9144000"/>
  <p:notesSz cx="6858000" cy="9144000"/>
  <p:embeddedFontLst>
    <p:embeddedFont>
      <p:font typeface="DM Sans"/>
      <p:regular r:id="rId213"/>
      <p:bold r:id="rId214"/>
      <p:italic r:id="rId215"/>
      <p:boldItalic r:id="rId2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427">
          <p15:clr>
            <a:srgbClr val="A4A3A4"/>
          </p15:clr>
        </p15:guide>
        <p15:guide id="3" pos="299">
          <p15:clr>
            <a:srgbClr val="9AA0A6"/>
          </p15:clr>
        </p15:guide>
        <p15:guide id="4" orient="horz" pos="28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ECF9B56-29C6-4A23-B7CA-A8124E210CBD}">
  <a:tblStyle styleId="{5ECF9B56-29C6-4A23-B7CA-A8124E210CB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427"/>
        <p:guide pos="299"/>
        <p:guide pos="2823"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216" Type="http://schemas.openxmlformats.org/officeDocument/2006/relationships/font" Target="fonts/DMSans-boldItalic.fntdata"/><Relationship Id="rId215" Type="http://schemas.openxmlformats.org/officeDocument/2006/relationships/font" Target="fonts/DMSans-italic.fntdata"/><Relationship Id="rId214" Type="http://schemas.openxmlformats.org/officeDocument/2006/relationships/font" Target="fonts/DMSans-bold.fntdata"/><Relationship Id="rId213" Type="http://schemas.openxmlformats.org/officeDocument/2006/relationships/font" Target="fonts/DMSans-regular.fntdata"/><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121" Type="http://schemas.openxmlformats.org/officeDocument/2006/relationships/slide" Target="slides/slide115.xml"/><Relationship Id="rId120" Type="http://schemas.openxmlformats.org/officeDocument/2006/relationships/slide" Target="slides/slide114.xml"/><Relationship Id="rId125" Type="http://schemas.openxmlformats.org/officeDocument/2006/relationships/slide" Target="slides/slide119.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10" Type="http://schemas.openxmlformats.org/officeDocument/2006/relationships/slide" Target="slides/slide104.xml"/><Relationship Id="rId114" Type="http://schemas.openxmlformats.org/officeDocument/2006/relationships/slide" Target="slides/slide108.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reate.kahoot.it/details/8e5bc745-0881-4b88-b0dd-7c945ad5231f" TargetMode="Externa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reate.kahoot.it/details/af91e0e2-79aa-444e-b858-c5498762530b"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54413a28b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54413a28b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2be80836cd_0_9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12be80836cd_0_9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12c462abaaf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8" name="Google Shape;968;g12c462abaaf_0_4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12be80836cd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8" name="Google Shape;978;g12be80836cd_0_6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12be80836cd_0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3" name="Google Shape;983;g12be80836cd_0_6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12c462abaaf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3" name="Google Shape;993;g12c462abaaf_0_4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12c462abaaf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3" name="Google Shape;1003;g12c462abaaf_0_4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12c462abaaf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3" name="Google Shape;1013;g12c462abaaf_0_4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12c462abaaf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3" name="Google Shape;1023;g12c462abaaf_0_4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12c462abaaf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3" name="Google Shape;1033;g12c462abaaf_0_4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12be80836cd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3" name="Google Shape;1043;g12be80836cd_0_3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12be80836cd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2" name="Google Shape;1052;g12be80836cd_0_6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2be80836cd_0_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g12be80836cd_0_9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12be80836cd_0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2" name="Google Shape;1062;g12be80836cd_0_7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1600">
              <a:latin typeface="DM Sans"/>
              <a:ea typeface="DM Sans"/>
              <a:cs typeface="DM Sans"/>
              <a:sym typeface="DM Sans"/>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12be80836cd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5" name="Google Shape;1075;g12be80836cd_0_7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12be80836cd_0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0" name="Google Shape;1080;g12be80836cd_0_7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Font typeface="DM Sans"/>
              <a:buChar char="-"/>
            </a:pPr>
            <a:r>
              <a:t/>
            </a:r>
            <a:endParaRPr>
              <a:latin typeface="DM Sans"/>
              <a:ea typeface="DM Sans"/>
              <a:cs typeface="DM Sans"/>
              <a:sym typeface="DM Sans"/>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12be80836cd_0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8" name="Google Shape;1088;g12be80836cd_0_7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139bd3a9e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4" name="Google Shape;1094;g139bd3a9e0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139bd3a9e0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0" name="Google Shape;1100;g139bd3a9e08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139bd3a9e08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139bd3a9e08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139bd3a9e08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139bd3a9e08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hlinkClick r:id="rId2"/>
              </a:rPr>
              <a:t>https://create.kahoot.it/details/8e5bc745-0881-4b88-b0dd-7c945ad5231f</a:t>
            </a:r>
            <a:r>
              <a:rPr lang="es"/>
              <a:t>  Profe, debes entrar con la cuenta premium de Coder y compartir el PIN para que los estudiantes puedan jugar.</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139bd3a9e08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1" name="Google Shape;1141;g139bd3a9e08_0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139bd3a9e08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6" name="Google Shape;1146;g139bd3a9e08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2e512a1f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g12e512a1fe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139bd3a9e08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1" name="Google Shape;1151;g139bd3a9e08_0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139bd3a9e08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1" name="Google Shape;1161;g139bd3a9e08_0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139bd3a9e08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1" name="Google Shape;1171;g139bd3a9e08_0_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139bd3a9e08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6" name="Google Shape;1176;g139bd3a9e08_0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139bd3a9e08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7" name="Google Shape;1187;g139bd3a9e08_0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139bd3a9e08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2" name="Google Shape;1192;g139bd3a9e08_0_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139bd3a9e08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2" name="Google Shape;1202;g139bd3a9e08_0_1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139bd3a9e08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2" name="Google Shape;1212;g139bd3a9e08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139bd3a9e08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2" name="Google Shape;1222;g139bd3a9e08_0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139bd3a9e08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2" name="Google Shape;1232;g139bd3a9e08_0_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2be80836cd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g12be80836cd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139bd3a9e08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2" name="Google Shape;1242;g139bd3a9e08_0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139bd3a9e08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2" name="Google Shape;1252;g139bd3a9e08_0_2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139bd3a9e08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2" name="Google Shape;1262;g139bd3a9e08_0_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g139bd3a9e08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7" name="Google Shape;1267;g139bd3a9e08_0_2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139bd3a9e08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7" name="Google Shape;1277;g139bd3a9e08_0_2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139bd3a9e08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7" name="Google Shape;1287;g139bd3a9e08_0_2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g139bd3a9e08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7" name="Google Shape;1297;g139bd3a9e08_0_2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139bd3a9e08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2" name="Google Shape;1302;g139bd3a9e08_0_2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139bd3a9e08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2" name="Google Shape;1312;g139bd3a9e08_0_2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g139bd3a9e08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7" name="Google Shape;1317;g139bd3a9e08_0_2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2be80836cd_0_9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g12be80836cd_0_9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139bd3a9e08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139bd3a9e08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DM Sans"/>
              <a:buChar char="-"/>
            </a:pPr>
            <a:r>
              <a:t/>
            </a:r>
            <a:endParaRPr>
              <a:latin typeface="DM Sans"/>
              <a:ea typeface="DM Sans"/>
              <a:cs typeface="DM Sans"/>
              <a:sym typeface="DM Sans"/>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139bd3a9e08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7" name="Google Shape;1337;g139bd3a9e08_0_2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g139bd3a9e08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2" name="Google Shape;1342;g139bd3a9e08_0_2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g139bd3a9e08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7" name="Google Shape;1347;g139bd3a9e08_0_2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139bd3a9e08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7" name="Google Shape;1357;g139bd3a9e08_0_3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g139bd3a9e08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2" name="Google Shape;1362;g139bd3a9e08_0_3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139bd3a9e08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2" name="Google Shape;1372;g139bd3a9e08_0_3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0" name="Shape 1380"/>
        <p:cNvGrpSpPr/>
        <p:nvPr/>
      </p:nvGrpSpPr>
      <p:grpSpPr>
        <a:xfrm>
          <a:off x="0" y="0"/>
          <a:ext cx="0" cy="0"/>
          <a:chOff x="0" y="0"/>
          <a:chExt cx="0" cy="0"/>
        </a:xfrm>
      </p:grpSpPr>
      <p:sp>
        <p:nvSpPr>
          <p:cNvPr id="1381" name="Google Shape;1381;g139bd3a9e08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2" name="Google Shape;1382;g139bd3a9e08_0_3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g139bd3a9e08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2" name="Google Shape;1392;g139bd3a9e08_0_3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139bd3a9e08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2" name="Google Shape;1402;g139bd3a9e08_0_3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2be80836cd_0_9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12be80836cd_0_9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0" name="Shape 1410"/>
        <p:cNvGrpSpPr/>
        <p:nvPr/>
      </p:nvGrpSpPr>
      <p:grpSpPr>
        <a:xfrm>
          <a:off x="0" y="0"/>
          <a:ext cx="0" cy="0"/>
          <a:chOff x="0" y="0"/>
          <a:chExt cx="0" cy="0"/>
        </a:xfrm>
      </p:grpSpPr>
      <p:sp>
        <p:nvSpPr>
          <p:cNvPr id="1411" name="Google Shape;1411;g139bd3a9e08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2" name="Google Shape;1412;g139bd3a9e08_0_3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139bd3a9e08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7" name="Google Shape;1417;g139bd3a9e08_0_3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g139bd3a9e08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7" name="Google Shape;1427;g139bd3a9e08_0_3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139bd3a9e08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2" name="Google Shape;1432;g139bd3a9e08_0_3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139bd3a9e08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139bd3a9e08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DM Sans"/>
              <a:buChar char="-"/>
            </a:pPr>
            <a:r>
              <a:rPr b="1" lang="es">
                <a:solidFill>
                  <a:schemeClr val="dk1"/>
                </a:solidFill>
                <a:latin typeface="DM Sans"/>
                <a:ea typeface="DM Sans"/>
                <a:cs typeface="DM Sans"/>
                <a:sym typeface="DM Sans"/>
              </a:rPr>
              <a:t>Falso. </a:t>
            </a:r>
            <a:r>
              <a:rPr lang="es">
                <a:solidFill>
                  <a:schemeClr val="dk1"/>
                </a:solidFill>
                <a:latin typeface="DM Sans"/>
                <a:ea typeface="DM Sans"/>
                <a:cs typeface="DM Sans"/>
                <a:sym typeface="DM Sans"/>
              </a:rPr>
              <a:t>Esta expresión extrae del documento todos los caracteres entre a y z</a:t>
            </a:r>
            <a:endParaRPr>
              <a:latin typeface="DM Sans"/>
              <a:ea typeface="DM Sans"/>
              <a:cs typeface="DM Sans"/>
              <a:sym typeface="DM Sans"/>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g139bd3a9e08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1" name="Google Shape;1451;g139bd3a9e08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DM Sans"/>
              <a:buChar char="-"/>
            </a:pPr>
            <a:r>
              <a:rPr b="1" lang="es">
                <a:solidFill>
                  <a:schemeClr val="dk1"/>
                </a:solidFill>
                <a:latin typeface="DM Sans"/>
                <a:ea typeface="DM Sans"/>
                <a:cs typeface="DM Sans"/>
                <a:sym typeface="DM Sans"/>
              </a:rPr>
              <a:t>Falso. </a:t>
            </a:r>
            <a:r>
              <a:rPr lang="es">
                <a:solidFill>
                  <a:schemeClr val="dk1"/>
                </a:solidFill>
                <a:latin typeface="DM Sans"/>
                <a:ea typeface="DM Sans"/>
                <a:cs typeface="DM Sans"/>
                <a:sym typeface="DM Sans"/>
              </a:rPr>
              <a:t>Esta expresión extrae del documento todos los caracteres entre a y z</a:t>
            </a:r>
            <a:endParaRPr>
              <a:latin typeface="DM Sans"/>
              <a:ea typeface="DM Sans"/>
              <a:cs typeface="DM Sans"/>
              <a:sym typeface="DM Sans"/>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139bd3a9e08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139bd3a9e08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139bd3a9e08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139bd3a9e08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g139bd3a9e08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0" name="Google Shape;1470;g139bd3a9e08_0_4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8" name="Shape 1478"/>
        <p:cNvGrpSpPr/>
        <p:nvPr/>
      </p:nvGrpSpPr>
      <p:grpSpPr>
        <a:xfrm>
          <a:off x="0" y="0"/>
          <a:ext cx="0" cy="0"/>
          <a:chOff x="0" y="0"/>
          <a:chExt cx="0" cy="0"/>
        </a:xfrm>
      </p:grpSpPr>
      <p:sp>
        <p:nvSpPr>
          <p:cNvPr id="1479" name="Google Shape;1479;g139bd3a9e08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0" name="Google Shape;1480;g139bd3a9e08_0_4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2be80836cd_0_9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12be80836cd_0_9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8" name="Shape 1488"/>
        <p:cNvGrpSpPr/>
        <p:nvPr/>
      </p:nvGrpSpPr>
      <p:grpSpPr>
        <a:xfrm>
          <a:off x="0" y="0"/>
          <a:ext cx="0" cy="0"/>
          <a:chOff x="0" y="0"/>
          <a:chExt cx="0" cy="0"/>
        </a:xfrm>
      </p:grpSpPr>
      <p:sp>
        <p:nvSpPr>
          <p:cNvPr id="1489" name="Google Shape;1489;g139bd3a9e08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0" name="Google Shape;1490;g139bd3a9e08_0_4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139bd3a9e08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0" name="Google Shape;1500;g139bd3a9e08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139bd3a9e08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5" name="Google Shape;1505;g139bd3a9e08_0_4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g139bd3a9e08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5" name="Google Shape;1515;g139bd3a9e08_0_4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g139bd3a9e08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5" name="Google Shape;1525;g139bd3a9e08_0_4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g139bd3a9e08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5" name="Google Shape;1535;g139bd3a9e08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139bd3a9e08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0" name="Google Shape;1540;g139bd3a9e08_0_4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8" name="Shape 1548"/>
        <p:cNvGrpSpPr/>
        <p:nvPr/>
      </p:nvGrpSpPr>
      <p:grpSpPr>
        <a:xfrm>
          <a:off x="0" y="0"/>
          <a:ext cx="0" cy="0"/>
          <a:chOff x="0" y="0"/>
          <a:chExt cx="0" cy="0"/>
        </a:xfrm>
      </p:grpSpPr>
      <p:sp>
        <p:nvSpPr>
          <p:cNvPr id="1549" name="Google Shape;1549;g139bd3a9e08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0" name="Google Shape;1550;g139bd3a9e08_0_4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7" name="Shape 1557"/>
        <p:cNvGrpSpPr/>
        <p:nvPr/>
      </p:nvGrpSpPr>
      <p:grpSpPr>
        <a:xfrm>
          <a:off x="0" y="0"/>
          <a:ext cx="0" cy="0"/>
          <a:chOff x="0" y="0"/>
          <a:chExt cx="0" cy="0"/>
        </a:xfrm>
      </p:grpSpPr>
      <p:sp>
        <p:nvSpPr>
          <p:cNvPr id="1558" name="Google Shape;1558;g139bd3a9e08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9" name="Google Shape;1559;g139bd3a9e08_0_4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6" name="Shape 1566"/>
        <p:cNvGrpSpPr/>
        <p:nvPr/>
      </p:nvGrpSpPr>
      <p:grpSpPr>
        <a:xfrm>
          <a:off x="0" y="0"/>
          <a:ext cx="0" cy="0"/>
          <a:chOff x="0" y="0"/>
          <a:chExt cx="0" cy="0"/>
        </a:xfrm>
      </p:grpSpPr>
      <p:sp>
        <p:nvSpPr>
          <p:cNvPr id="1567" name="Google Shape;1567;g139bd3a9e08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8" name="Google Shape;1568;g139bd3a9e08_0_4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2be80836cd_0_9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12be80836cd_0_9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g139bd3a9e08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7" name="Google Shape;1577;g139bd3a9e08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g139bd3a9e08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2" name="Google Shape;1582;g139bd3a9e08_0_5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 name="Shape 1589"/>
        <p:cNvGrpSpPr/>
        <p:nvPr/>
      </p:nvGrpSpPr>
      <p:grpSpPr>
        <a:xfrm>
          <a:off x="0" y="0"/>
          <a:ext cx="0" cy="0"/>
          <a:chOff x="0" y="0"/>
          <a:chExt cx="0" cy="0"/>
        </a:xfrm>
      </p:grpSpPr>
      <p:sp>
        <p:nvSpPr>
          <p:cNvPr id="1590" name="Google Shape;1590;g139bd3a9e08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1" name="Google Shape;1591;g139bd3a9e08_0_5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4" name="Shape 1594"/>
        <p:cNvGrpSpPr/>
        <p:nvPr/>
      </p:nvGrpSpPr>
      <p:grpSpPr>
        <a:xfrm>
          <a:off x="0" y="0"/>
          <a:ext cx="0" cy="0"/>
          <a:chOff x="0" y="0"/>
          <a:chExt cx="0" cy="0"/>
        </a:xfrm>
      </p:grpSpPr>
      <p:sp>
        <p:nvSpPr>
          <p:cNvPr id="1595" name="Google Shape;1595;g139bd3a9e08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6" name="Google Shape;1596;g139bd3a9e08_0_5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9" name="Shape 1599"/>
        <p:cNvGrpSpPr/>
        <p:nvPr/>
      </p:nvGrpSpPr>
      <p:grpSpPr>
        <a:xfrm>
          <a:off x="0" y="0"/>
          <a:ext cx="0" cy="0"/>
          <a:chOff x="0" y="0"/>
          <a:chExt cx="0" cy="0"/>
        </a:xfrm>
      </p:grpSpPr>
      <p:sp>
        <p:nvSpPr>
          <p:cNvPr id="1600" name="Google Shape;1600;g139bd3a9e08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1" name="Google Shape;1601;g139bd3a9e08_0_5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g139bd3a9e08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1" name="Google Shape;1611;g139bd3a9e08_0_5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4" name="Shape 1614"/>
        <p:cNvGrpSpPr/>
        <p:nvPr/>
      </p:nvGrpSpPr>
      <p:grpSpPr>
        <a:xfrm>
          <a:off x="0" y="0"/>
          <a:ext cx="0" cy="0"/>
          <a:chOff x="0" y="0"/>
          <a:chExt cx="0" cy="0"/>
        </a:xfrm>
      </p:grpSpPr>
      <p:sp>
        <p:nvSpPr>
          <p:cNvPr id="1615" name="Google Shape;1615;g139bd3a9e08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6" name="Google Shape;1616;g139bd3a9e08_0_5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4" name="Shape 1624"/>
        <p:cNvGrpSpPr/>
        <p:nvPr/>
      </p:nvGrpSpPr>
      <p:grpSpPr>
        <a:xfrm>
          <a:off x="0" y="0"/>
          <a:ext cx="0" cy="0"/>
          <a:chOff x="0" y="0"/>
          <a:chExt cx="0" cy="0"/>
        </a:xfrm>
      </p:grpSpPr>
      <p:sp>
        <p:nvSpPr>
          <p:cNvPr id="1625" name="Google Shape;1625;g139bd3a9e08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6" name="Google Shape;1626;g139bd3a9e08_0_5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4" name="Shape 1634"/>
        <p:cNvGrpSpPr/>
        <p:nvPr/>
      </p:nvGrpSpPr>
      <p:grpSpPr>
        <a:xfrm>
          <a:off x="0" y="0"/>
          <a:ext cx="0" cy="0"/>
          <a:chOff x="0" y="0"/>
          <a:chExt cx="0" cy="0"/>
        </a:xfrm>
      </p:grpSpPr>
      <p:sp>
        <p:nvSpPr>
          <p:cNvPr id="1635" name="Google Shape;1635;g139bd3a9e08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6" name="Google Shape;1636;g139bd3a9e08_0_5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4" name="Shape 1644"/>
        <p:cNvGrpSpPr/>
        <p:nvPr/>
      </p:nvGrpSpPr>
      <p:grpSpPr>
        <a:xfrm>
          <a:off x="0" y="0"/>
          <a:ext cx="0" cy="0"/>
          <a:chOff x="0" y="0"/>
          <a:chExt cx="0" cy="0"/>
        </a:xfrm>
      </p:grpSpPr>
      <p:sp>
        <p:nvSpPr>
          <p:cNvPr id="1645" name="Google Shape;1645;g139bd3a9e08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6" name="Google Shape;1646;g139bd3a9e08_0_5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2be80836cd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g12be80836cd_0_9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4" name="Shape 1654"/>
        <p:cNvGrpSpPr/>
        <p:nvPr/>
      </p:nvGrpSpPr>
      <p:grpSpPr>
        <a:xfrm>
          <a:off x="0" y="0"/>
          <a:ext cx="0" cy="0"/>
          <a:chOff x="0" y="0"/>
          <a:chExt cx="0" cy="0"/>
        </a:xfrm>
      </p:grpSpPr>
      <p:sp>
        <p:nvSpPr>
          <p:cNvPr id="1655" name="Google Shape;1655;g139bd3a9e08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6" name="Google Shape;1656;g139bd3a9e08_0_5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4" name="Shape 1664"/>
        <p:cNvGrpSpPr/>
        <p:nvPr/>
      </p:nvGrpSpPr>
      <p:grpSpPr>
        <a:xfrm>
          <a:off x="0" y="0"/>
          <a:ext cx="0" cy="0"/>
          <a:chOff x="0" y="0"/>
          <a:chExt cx="0" cy="0"/>
        </a:xfrm>
      </p:grpSpPr>
      <p:sp>
        <p:nvSpPr>
          <p:cNvPr id="1665" name="Google Shape;1665;g139bd3a9e08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6" name="Google Shape;1666;g139bd3a9e08_0_5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4" name="Shape 1674"/>
        <p:cNvGrpSpPr/>
        <p:nvPr/>
      </p:nvGrpSpPr>
      <p:grpSpPr>
        <a:xfrm>
          <a:off x="0" y="0"/>
          <a:ext cx="0" cy="0"/>
          <a:chOff x="0" y="0"/>
          <a:chExt cx="0" cy="0"/>
        </a:xfrm>
      </p:grpSpPr>
      <p:sp>
        <p:nvSpPr>
          <p:cNvPr id="1675" name="Google Shape;1675;g139bd3a9e08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6" name="Google Shape;1676;g139bd3a9e08_0_5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g139bd3a9e08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6" name="Google Shape;1686;g139bd3a9e08_0_5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4" name="Shape 1694"/>
        <p:cNvGrpSpPr/>
        <p:nvPr/>
      </p:nvGrpSpPr>
      <p:grpSpPr>
        <a:xfrm>
          <a:off x="0" y="0"/>
          <a:ext cx="0" cy="0"/>
          <a:chOff x="0" y="0"/>
          <a:chExt cx="0" cy="0"/>
        </a:xfrm>
      </p:grpSpPr>
      <p:sp>
        <p:nvSpPr>
          <p:cNvPr id="1695" name="Google Shape;1695;g139bd3a9e08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6" name="Google Shape;1696;g139bd3a9e08_0_3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g139bd3a9e08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2" name="Google Shape;1702;g139bd3a9e08_0_6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5" name="Shape 1705"/>
        <p:cNvGrpSpPr/>
        <p:nvPr/>
      </p:nvGrpSpPr>
      <p:grpSpPr>
        <a:xfrm>
          <a:off x="0" y="0"/>
          <a:ext cx="0" cy="0"/>
          <a:chOff x="0" y="0"/>
          <a:chExt cx="0" cy="0"/>
        </a:xfrm>
      </p:grpSpPr>
      <p:sp>
        <p:nvSpPr>
          <p:cNvPr id="1706" name="Google Shape;1706;g139bd3a9e08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7" name="Google Shape;1707;g139bd3a9e08_0_6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0" name="Shape 1710"/>
        <p:cNvGrpSpPr/>
        <p:nvPr/>
      </p:nvGrpSpPr>
      <p:grpSpPr>
        <a:xfrm>
          <a:off x="0" y="0"/>
          <a:ext cx="0" cy="0"/>
          <a:chOff x="0" y="0"/>
          <a:chExt cx="0" cy="0"/>
        </a:xfrm>
      </p:grpSpPr>
      <p:sp>
        <p:nvSpPr>
          <p:cNvPr id="1711" name="Google Shape;1711;g139bd3a9e08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2" name="Google Shape;1712;g139bd3a9e08_0_6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0" name="Shape 1720"/>
        <p:cNvGrpSpPr/>
        <p:nvPr/>
      </p:nvGrpSpPr>
      <p:grpSpPr>
        <a:xfrm>
          <a:off x="0" y="0"/>
          <a:ext cx="0" cy="0"/>
          <a:chOff x="0" y="0"/>
          <a:chExt cx="0" cy="0"/>
        </a:xfrm>
      </p:grpSpPr>
      <p:sp>
        <p:nvSpPr>
          <p:cNvPr id="1721" name="Google Shape;1721;g139bd3a9e08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2" name="Google Shape;1722;g139bd3a9e08_0_6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0" name="Shape 1730"/>
        <p:cNvGrpSpPr/>
        <p:nvPr/>
      </p:nvGrpSpPr>
      <p:grpSpPr>
        <a:xfrm>
          <a:off x="0" y="0"/>
          <a:ext cx="0" cy="0"/>
          <a:chOff x="0" y="0"/>
          <a:chExt cx="0" cy="0"/>
        </a:xfrm>
      </p:grpSpPr>
      <p:sp>
        <p:nvSpPr>
          <p:cNvPr id="1731" name="Google Shape;1731;g139bd3a9e08_0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2" name="Google Shape;1732;g139bd3a9e08_0_6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2be80836cd_0_9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g12be80836cd_0_9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0" name="Shape 1740"/>
        <p:cNvGrpSpPr/>
        <p:nvPr/>
      </p:nvGrpSpPr>
      <p:grpSpPr>
        <a:xfrm>
          <a:off x="0" y="0"/>
          <a:ext cx="0" cy="0"/>
          <a:chOff x="0" y="0"/>
          <a:chExt cx="0" cy="0"/>
        </a:xfrm>
      </p:grpSpPr>
      <p:sp>
        <p:nvSpPr>
          <p:cNvPr id="1741" name="Google Shape;1741;g139bd3a9e08_0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2" name="Google Shape;1742;g139bd3a9e08_0_6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0" name="Shape 1750"/>
        <p:cNvGrpSpPr/>
        <p:nvPr/>
      </p:nvGrpSpPr>
      <p:grpSpPr>
        <a:xfrm>
          <a:off x="0" y="0"/>
          <a:ext cx="0" cy="0"/>
          <a:chOff x="0" y="0"/>
          <a:chExt cx="0" cy="0"/>
        </a:xfrm>
      </p:grpSpPr>
      <p:sp>
        <p:nvSpPr>
          <p:cNvPr id="1751" name="Google Shape;1751;g139bd3a9e08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2" name="Google Shape;1752;g139bd3a9e08_0_6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5" name="Shape 1755"/>
        <p:cNvGrpSpPr/>
        <p:nvPr/>
      </p:nvGrpSpPr>
      <p:grpSpPr>
        <a:xfrm>
          <a:off x="0" y="0"/>
          <a:ext cx="0" cy="0"/>
          <a:chOff x="0" y="0"/>
          <a:chExt cx="0" cy="0"/>
        </a:xfrm>
      </p:grpSpPr>
      <p:sp>
        <p:nvSpPr>
          <p:cNvPr id="1756" name="Google Shape;1756;g139bd3a9e08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7" name="Google Shape;1757;g139bd3a9e08_0_6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5" name="Shape 1765"/>
        <p:cNvGrpSpPr/>
        <p:nvPr/>
      </p:nvGrpSpPr>
      <p:grpSpPr>
        <a:xfrm>
          <a:off x="0" y="0"/>
          <a:ext cx="0" cy="0"/>
          <a:chOff x="0" y="0"/>
          <a:chExt cx="0" cy="0"/>
        </a:xfrm>
      </p:grpSpPr>
      <p:sp>
        <p:nvSpPr>
          <p:cNvPr id="1766" name="Google Shape;1766;g139bd3a9e08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7" name="Google Shape;1767;g139bd3a9e08_0_6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5" name="Shape 1775"/>
        <p:cNvGrpSpPr/>
        <p:nvPr/>
      </p:nvGrpSpPr>
      <p:grpSpPr>
        <a:xfrm>
          <a:off x="0" y="0"/>
          <a:ext cx="0" cy="0"/>
          <a:chOff x="0" y="0"/>
          <a:chExt cx="0" cy="0"/>
        </a:xfrm>
      </p:grpSpPr>
      <p:sp>
        <p:nvSpPr>
          <p:cNvPr id="1776" name="Google Shape;1776;g139bd3a9e08_0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7" name="Google Shape;1777;g139bd3a9e08_0_6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0" name="Shape 1780"/>
        <p:cNvGrpSpPr/>
        <p:nvPr/>
      </p:nvGrpSpPr>
      <p:grpSpPr>
        <a:xfrm>
          <a:off x="0" y="0"/>
          <a:ext cx="0" cy="0"/>
          <a:chOff x="0" y="0"/>
          <a:chExt cx="0" cy="0"/>
        </a:xfrm>
      </p:grpSpPr>
      <p:sp>
        <p:nvSpPr>
          <p:cNvPr id="1781" name="Google Shape;1781;g139bd3a9e08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2" name="Google Shape;1782;g139bd3a9e08_0_6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0" name="Shape 1790"/>
        <p:cNvGrpSpPr/>
        <p:nvPr/>
      </p:nvGrpSpPr>
      <p:grpSpPr>
        <a:xfrm>
          <a:off x="0" y="0"/>
          <a:ext cx="0" cy="0"/>
          <a:chOff x="0" y="0"/>
          <a:chExt cx="0" cy="0"/>
        </a:xfrm>
      </p:grpSpPr>
      <p:sp>
        <p:nvSpPr>
          <p:cNvPr id="1791" name="Google Shape;1791;g139bd3a9e08_0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2" name="Google Shape;1792;g139bd3a9e08_0_6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5" name="Shape 1795"/>
        <p:cNvGrpSpPr/>
        <p:nvPr/>
      </p:nvGrpSpPr>
      <p:grpSpPr>
        <a:xfrm>
          <a:off x="0" y="0"/>
          <a:ext cx="0" cy="0"/>
          <a:chOff x="0" y="0"/>
          <a:chExt cx="0" cy="0"/>
        </a:xfrm>
      </p:grpSpPr>
      <p:sp>
        <p:nvSpPr>
          <p:cNvPr id="1796" name="Google Shape;1796;g139bd3a9e08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7" name="Google Shape;1797;g139bd3a9e08_0_6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5" name="Shape 1805"/>
        <p:cNvGrpSpPr/>
        <p:nvPr/>
      </p:nvGrpSpPr>
      <p:grpSpPr>
        <a:xfrm>
          <a:off x="0" y="0"/>
          <a:ext cx="0" cy="0"/>
          <a:chOff x="0" y="0"/>
          <a:chExt cx="0" cy="0"/>
        </a:xfrm>
      </p:grpSpPr>
      <p:sp>
        <p:nvSpPr>
          <p:cNvPr id="1806" name="Google Shape;1806;g139bd3a9e08_0_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7" name="Google Shape;1807;g139bd3a9e08_0_6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4" name="Shape 1814"/>
        <p:cNvGrpSpPr/>
        <p:nvPr/>
      </p:nvGrpSpPr>
      <p:grpSpPr>
        <a:xfrm>
          <a:off x="0" y="0"/>
          <a:ext cx="0" cy="0"/>
          <a:chOff x="0" y="0"/>
          <a:chExt cx="0" cy="0"/>
        </a:xfrm>
      </p:grpSpPr>
      <p:sp>
        <p:nvSpPr>
          <p:cNvPr id="1815" name="Google Shape;1815;g139bd3a9e08_0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6" name="Google Shape;1816;g139bd3a9e08_0_7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2be80836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g12be80836c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2be80836cd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g12be80836cd_0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4" name="Shape 1824"/>
        <p:cNvGrpSpPr/>
        <p:nvPr/>
      </p:nvGrpSpPr>
      <p:grpSpPr>
        <a:xfrm>
          <a:off x="0" y="0"/>
          <a:ext cx="0" cy="0"/>
          <a:chOff x="0" y="0"/>
          <a:chExt cx="0" cy="0"/>
        </a:xfrm>
      </p:grpSpPr>
      <p:sp>
        <p:nvSpPr>
          <p:cNvPr id="1825" name="Google Shape;1825;g139bd3a9e08_0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6" name="Google Shape;1826;g139bd3a9e08_0_7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1600">
              <a:latin typeface="DM Sans"/>
              <a:ea typeface="DM Sans"/>
              <a:cs typeface="DM Sans"/>
              <a:sym typeface="DM Sans"/>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6" name="Shape 1836"/>
        <p:cNvGrpSpPr/>
        <p:nvPr/>
      </p:nvGrpSpPr>
      <p:grpSpPr>
        <a:xfrm>
          <a:off x="0" y="0"/>
          <a:ext cx="0" cy="0"/>
          <a:chOff x="0" y="0"/>
          <a:chExt cx="0" cy="0"/>
        </a:xfrm>
      </p:grpSpPr>
      <p:sp>
        <p:nvSpPr>
          <p:cNvPr id="1837" name="Google Shape;1837;g139bd3a9e08_0_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8" name="Google Shape;1838;g139bd3a9e08_0_7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1" name="Shape 1841"/>
        <p:cNvGrpSpPr/>
        <p:nvPr/>
      </p:nvGrpSpPr>
      <p:grpSpPr>
        <a:xfrm>
          <a:off x="0" y="0"/>
          <a:ext cx="0" cy="0"/>
          <a:chOff x="0" y="0"/>
          <a:chExt cx="0" cy="0"/>
        </a:xfrm>
      </p:grpSpPr>
      <p:sp>
        <p:nvSpPr>
          <p:cNvPr id="1842" name="Google Shape;1842;g139bd3a9e08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3" name="Google Shape;1843;g139bd3a9e08_0_7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Font typeface="DM Sans"/>
              <a:buChar char="-"/>
            </a:pPr>
            <a:r>
              <a:t/>
            </a:r>
            <a:endParaRPr>
              <a:latin typeface="DM Sans"/>
              <a:ea typeface="DM Sans"/>
              <a:cs typeface="DM Sans"/>
              <a:sym typeface="DM Sans"/>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9" name="Shape 1849"/>
        <p:cNvGrpSpPr/>
        <p:nvPr/>
      </p:nvGrpSpPr>
      <p:grpSpPr>
        <a:xfrm>
          <a:off x="0" y="0"/>
          <a:ext cx="0" cy="0"/>
          <a:chOff x="0" y="0"/>
          <a:chExt cx="0" cy="0"/>
        </a:xfrm>
      </p:grpSpPr>
      <p:sp>
        <p:nvSpPr>
          <p:cNvPr id="1850" name="Google Shape;1850;g139bd3a9e08_0_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1" name="Google Shape;1851;g139bd3a9e08_0_7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4" name="Shape 1854"/>
        <p:cNvGrpSpPr/>
        <p:nvPr/>
      </p:nvGrpSpPr>
      <p:grpSpPr>
        <a:xfrm>
          <a:off x="0" y="0"/>
          <a:ext cx="0" cy="0"/>
          <a:chOff x="0" y="0"/>
          <a:chExt cx="0" cy="0"/>
        </a:xfrm>
      </p:grpSpPr>
      <p:sp>
        <p:nvSpPr>
          <p:cNvPr id="1855" name="Google Shape;1855;g139bd3a9e08_0_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6" name="Google Shape;1856;g139bd3a9e08_0_7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0" name="Shape 1860"/>
        <p:cNvGrpSpPr/>
        <p:nvPr/>
      </p:nvGrpSpPr>
      <p:grpSpPr>
        <a:xfrm>
          <a:off x="0" y="0"/>
          <a:ext cx="0" cy="0"/>
          <a:chOff x="0" y="0"/>
          <a:chExt cx="0" cy="0"/>
        </a:xfrm>
      </p:grpSpPr>
      <p:sp>
        <p:nvSpPr>
          <p:cNvPr id="1861" name="Google Shape;1861;g139bd3a9e08_0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2" name="Google Shape;1862;g139bd3a9e08_0_7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5" name="Shape 1865"/>
        <p:cNvGrpSpPr/>
        <p:nvPr/>
      </p:nvGrpSpPr>
      <p:grpSpPr>
        <a:xfrm>
          <a:off x="0" y="0"/>
          <a:ext cx="0" cy="0"/>
          <a:chOff x="0" y="0"/>
          <a:chExt cx="0" cy="0"/>
        </a:xfrm>
      </p:grpSpPr>
      <p:sp>
        <p:nvSpPr>
          <p:cNvPr id="1866" name="Google Shape;1866;g139bd3a9e08_0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7" name="Google Shape;1867;g139bd3a9e08_0_7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2be80836cd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g12be80836cd_0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2be80836cd_0_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g12be80836cd_0_9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2be80836cd_0_10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g12be80836cd_0_10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2be80836cd_0_10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g12be80836cd_0_10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2be80836cd_0_10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g12be80836cd_0_10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2be80836cd_0_10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g12be80836cd_0_10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2be80836cd_0_1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g12be80836cd_0_10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2be80836cd_0_10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g12be80836cd_0_10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2be80836cd_0_10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g12be80836cd_0_10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39bd3a9e08_0_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g139bd3a9e08_0_8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2be80836cd_0_10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12be80836cd_0_10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2be80836cd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2be80836cd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DM Sans"/>
              <a:buChar char="-"/>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2be80836cd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g12be80836cd_0_2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2be80836cd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g12be80836cd_0_2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2be80836cd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g12be80836cd_0_2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2be80836cd_0_10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g12be80836cd_0_10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2be80836cd_0_10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g12be80836cd_0_10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2be80836cd_0_10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g12be80836cd_0_10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2be80836cd_0_1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g12be80836cd_0_1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2be80836cd_0_1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12be80836cd_0_1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2be80836cd_0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g12be80836cd_0_8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2be80836cd_0_1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g12be80836cd_0_1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2be80836cd_0_1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g12be80836cd_0_1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2be80836cd_0_1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g12be80836cd_0_1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2be80836cd_0_1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9" name="Google Shape;469;g12be80836cd_0_1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2be80836cd_0_1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g12be80836cd_0_1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2be80836cd_0_1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g12be80836cd_0_1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2be80836cd_0_1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g12be80836cd_0_1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2be80836cd_0_1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5" name="Google Shape;505;g12be80836cd_0_1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2be80836cd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 name="Google Shape;510;g12be80836cd_0_2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2be80836cd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2be80836cd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DM Sans"/>
              <a:buChar char="-"/>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2be80836cd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2be80836c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2be80836cd_0_1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12be80836cd_0_1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DM Sans"/>
              <a:buChar char="-"/>
            </a:pPr>
            <a:r>
              <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2be80836cd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2be80836cd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2be80836cd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2be80836cd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2be80836cd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9" name="Google Shape;549;g12be80836cd_0_4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2c462abaa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9" name="Google Shape;559;g12c462abaaf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12c462abaa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12c462abaa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2c462abaa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4" name="Google Shape;574;g12c462abaaf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2c462abaa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4" name="Google Shape;584;g12c462abaaf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12c462abaaf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4" name="Google Shape;594;g12c462abaaf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2be80836cd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5" name="Google Shape;605;g12be80836cd_0_4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f411a517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f411a517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hlinkClick r:id="rId2"/>
              </a:rPr>
              <a:t>https://create.kahoot.it/details/af91e0e2-79aa-444e-b858-c5498762530b</a:t>
            </a:r>
            <a:r>
              <a:rPr lang="es"/>
              <a:t> </a:t>
            </a:r>
            <a:r>
              <a:rPr lang="es"/>
              <a:t>Profe, debes entrar con la cuenta premium de Coder y compartir el PIN para que los estudiantes puedan jugar.</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2c462abaa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2c462abaa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12c462abaa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6" name="Google Shape;616;g12c462abaaf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2c462abaaf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6" name="Google Shape;626;g12c462abaaf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2c462abaaf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7" name="Google Shape;637;g12c462abaaf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12c462abaaf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8" name="Google Shape;648;g12c462abaaf_0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2c462abaaf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8" name="Google Shape;658;g12c462abaaf_0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12c462abaaf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8" name="Google Shape;668;g12c462abaaf_0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12c462abaaf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8" name="Google Shape;678;g12c462abaaf_0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12c462abaaf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8" name="Google Shape;688;g12c462abaaf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12c462abaaf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8" name="Google Shape;698;g12c462abaaf_0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2be80836cd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12be80836cd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2c462abaaf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8" name="Google Shape;708;g12c462abaaf_0_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12c462abaaf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8" name="Google Shape;718;g12c462abaaf_0_1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12c462abaaf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8" name="Google Shape;728;g12c462abaaf_0_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2be80836cd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12be80836cd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12be80836cd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3" name="Google Shape;743;g12be80836cd_0_4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12be80836cd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3" name="Google Shape;753;g12be80836cd_0_5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12c462abaaf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8" name="Google Shape;758;g12c462abaaf_0_2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12c462abaaf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3" name="Google Shape;763;g12c462abaaf_0_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12c462abaaf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3" name="Google Shape;773;g12c462abaaf_0_2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12c462abaaf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3" name="Google Shape;783;g12c462abaaf_0_2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2be80836cd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g12be80836cd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12c462abaaf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3" name="Google Shape;793;g12c462abaaf_0_2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12c462abaaf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8" name="Google Shape;798;g12c462abaaf_0_2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12c462abaaf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8" name="Google Shape;808;g12c462abaaf_0_2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12c462abaaf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8" name="Google Shape;818;g12c462abaaf_0_2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12c462abaaf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8" name="Google Shape;828;g12c462abaaf_0_2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12c462abaaf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8" name="Google Shape;838;g12c462abaaf_0_3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12c462abaaf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8" name="Google Shape;848;g12c462abaaf_0_3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12c462abaaf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8" name="Google Shape;858;g12c462abaaf_0_3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12c462abaaf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3" name="Google Shape;863;g12c462abaaf_0_3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12c462abaaf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3" name="Google Shape;873;g12c462abaaf_0_3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2be80836cd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g12be80836cd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12c462abaaf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3" name="Google Shape;883;g12c462abaaf_0_3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12c462abaaf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3" name="Google Shape;893;g12c462abaaf_0_3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12c462abaaf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3" name="Google Shape;903;g12c462abaaf_0_3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12c462abaaf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3" name="Google Shape;913;g12c462abaaf_0_3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12c462abaaf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8" name="Google Shape;918;g12c462abaaf_0_3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12be80836cd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8" name="Google Shape;928;g12be80836cd_0_5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12be80836cd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3" name="Google Shape;933;g12be80836cd_0_5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12be80836cd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8" name="Google Shape;938;g12be80836cd_0_5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12c462abaaf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8" name="Google Shape;948;g12c462abaaf_0_4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12c462abaaf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8" name="Google Shape;958;g12c462abaaf_0_4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5.png"/><Relationship Id="rId3"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52" name="Shape 52"/>
        <p:cNvGrpSpPr/>
        <p:nvPr/>
      </p:nvGrpSpPr>
      <p:grpSpPr>
        <a:xfrm>
          <a:off x="0" y="0"/>
          <a:ext cx="0" cy="0"/>
          <a:chOff x="0" y="0"/>
          <a:chExt cx="0" cy="0"/>
        </a:xfrm>
      </p:grpSpPr>
      <p:pic>
        <p:nvPicPr>
          <p:cNvPr id="53" name="Google Shape;53;p1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4" name="Shape 54"/>
        <p:cNvGrpSpPr/>
        <p:nvPr/>
      </p:nvGrpSpPr>
      <p:grpSpPr>
        <a:xfrm>
          <a:off x="0" y="0"/>
          <a:ext cx="0" cy="0"/>
          <a:chOff x="0" y="0"/>
          <a:chExt cx="0" cy="0"/>
        </a:xfrm>
      </p:grpSpPr>
      <p:pic>
        <p:nvPicPr>
          <p:cNvPr id="55" name="Google Shape;55;p15"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56" name="Shape 56"/>
        <p:cNvGrpSpPr/>
        <p:nvPr/>
      </p:nvGrpSpPr>
      <p:grpSpPr>
        <a:xfrm>
          <a:off x="0" y="0"/>
          <a:ext cx="0" cy="0"/>
          <a:chOff x="0" y="0"/>
          <a:chExt cx="0" cy="0"/>
        </a:xfrm>
      </p:grpSpPr>
      <p:pic>
        <p:nvPicPr>
          <p:cNvPr id="57" name="Google Shape;57;p1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_2">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id="59" name="Google Shape;59;p17"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_2">
    <p:bg>
      <p:bgPr>
        <a:blipFill>
          <a:blip r:embed="rId2">
            <a:alphaModFix/>
          </a:blip>
          <a:stretch>
            <a:fillRect/>
          </a:stretch>
        </a:blipFill>
      </p:bgPr>
    </p:bg>
    <p:spTree>
      <p:nvGrpSpPr>
        <p:cNvPr id="60" name="Shape 60"/>
        <p:cNvGrpSpPr/>
        <p:nvPr/>
      </p:nvGrpSpPr>
      <p:grpSpPr>
        <a:xfrm>
          <a:off x="0" y="0"/>
          <a:ext cx="0" cy="0"/>
          <a:chOff x="0" y="0"/>
          <a:chExt cx="0" cy="0"/>
        </a:xfrm>
      </p:grpSpPr>
      <p:pic>
        <p:nvPicPr>
          <p:cNvPr id="61" name="Google Shape;61;p1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9">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id="63" name="Google Shape;63;p1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64" name="Shape 64"/>
        <p:cNvGrpSpPr/>
        <p:nvPr/>
      </p:nvGrpSpPr>
      <p:grpSpPr>
        <a:xfrm>
          <a:off x="0" y="0"/>
          <a:ext cx="0" cy="0"/>
          <a:chOff x="0" y="0"/>
          <a:chExt cx="0" cy="0"/>
        </a:xfrm>
      </p:grpSpPr>
      <p:pic>
        <p:nvPicPr>
          <p:cNvPr id="65" name="Google Shape;65;p2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3">
    <p:bg>
      <p:bgPr>
        <a:blipFill>
          <a:blip r:embed="rId2">
            <a:alphaModFix/>
          </a:blip>
          <a:stretch>
            <a:fillRect/>
          </a:stretch>
        </a:blipFill>
      </p:bgPr>
    </p:bg>
    <p:spTree>
      <p:nvGrpSpPr>
        <p:cNvPr id="66" name="Shape 66"/>
        <p:cNvGrpSpPr/>
        <p:nvPr/>
      </p:nvGrpSpPr>
      <p:grpSpPr>
        <a:xfrm>
          <a:off x="0" y="0"/>
          <a:ext cx="0" cy="0"/>
          <a:chOff x="0" y="0"/>
          <a:chExt cx="0" cy="0"/>
        </a:xfrm>
      </p:grpSpPr>
      <p:pic>
        <p:nvPicPr>
          <p:cNvPr id="67" name="Google Shape;67;p21"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68" name="Shape 68"/>
        <p:cNvGrpSpPr/>
        <p:nvPr/>
      </p:nvGrpSpPr>
      <p:grpSpPr>
        <a:xfrm>
          <a:off x="0" y="0"/>
          <a:ext cx="0" cy="0"/>
          <a:chOff x="0" y="0"/>
          <a:chExt cx="0" cy="0"/>
        </a:xfrm>
      </p:grpSpPr>
      <p:pic>
        <p:nvPicPr>
          <p:cNvPr id="69" name="Google Shape;69;p2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10">
    <p:bg>
      <p:bgPr>
        <a:blipFill>
          <a:blip r:embed="rId2">
            <a:alphaModFix/>
          </a:blip>
          <a:stretch>
            <a:fillRect/>
          </a:stretch>
        </a:blipFill>
      </p:bgPr>
    </p:bg>
    <p:spTree>
      <p:nvGrpSpPr>
        <p:cNvPr id="70" name="Shape 70"/>
        <p:cNvGrpSpPr/>
        <p:nvPr/>
      </p:nvGrpSpPr>
      <p:grpSpPr>
        <a:xfrm>
          <a:off x="0" y="0"/>
          <a:ext cx="0" cy="0"/>
          <a:chOff x="0" y="0"/>
          <a:chExt cx="0" cy="0"/>
        </a:xfrm>
      </p:grpSpPr>
      <p:pic>
        <p:nvPicPr>
          <p:cNvPr id="71" name="Google Shape;71;p2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2">
  <p:cSld name="SECTION_HEADER_1_4">
    <p:bg>
      <p:bgPr>
        <a:blipFill>
          <a:blip r:embed="rId2">
            <a:alphaModFix/>
          </a:blip>
          <a:stretch>
            <a:fillRect/>
          </a:stretch>
        </a:blipFill>
      </p:bgPr>
    </p:bg>
    <p:spTree>
      <p:nvGrpSpPr>
        <p:cNvPr id="72" name="Shape 72"/>
        <p:cNvGrpSpPr/>
        <p:nvPr/>
      </p:nvGrpSpPr>
      <p:grpSpPr>
        <a:xfrm>
          <a:off x="0" y="0"/>
          <a:ext cx="0" cy="0"/>
          <a:chOff x="0" y="0"/>
          <a:chExt cx="0" cy="0"/>
        </a:xfrm>
      </p:grpSpPr>
      <p:pic>
        <p:nvPicPr>
          <p:cNvPr id="73" name="Google Shape;73;p24"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6.png"/><Relationship Id="rId4" Type="http://schemas.openxmlformats.org/officeDocument/2006/relationships/image" Target="../media/image2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0.xml"/><Relationship Id="rId3" Type="http://schemas.openxmlformats.org/officeDocument/2006/relationships/image" Target="../media/image26.png"/><Relationship Id="rId4" Type="http://schemas.openxmlformats.org/officeDocument/2006/relationships/image" Target="../media/image9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 Id="rId3" Type="http://schemas.openxmlformats.org/officeDocument/2006/relationships/image" Target="../media/image75.png"/><Relationship Id="rId4" Type="http://schemas.openxmlformats.org/officeDocument/2006/relationships/image" Target="../media/image2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 Id="rId3" Type="http://schemas.openxmlformats.org/officeDocument/2006/relationships/image" Target="../media/image26.png"/><Relationship Id="rId4" Type="http://schemas.openxmlformats.org/officeDocument/2006/relationships/image" Target="../media/image7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4.xml"/><Relationship Id="rId3" Type="http://schemas.openxmlformats.org/officeDocument/2006/relationships/image" Target="../media/image26.png"/><Relationship Id="rId4" Type="http://schemas.openxmlformats.org/officeDocument/2006/relationships/image" Target="../media/image10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5.xml"/><Relationship Id="rId3" Type="http://schemas.openxmlformats.org/officeDocument/2006/relationships/image" Target="../media/image26.png"/><Relationship Id="rId4" Type="http://schemas.openxmlformats.org/officeDocument/2006/relationships/image" Target="../media/image6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6.xml"/><Relationship Id="rId3" Type="http://schemas.openxmlformats.org/officeDocument/2006/relationships/image" Target="../media/image26.png"/><Relationship Id="rId4" Type="http://schemas.openxmlformats.org/officeDocument/2006/relationships/image" Target="../media/image7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7.xml"/><Relationship Id="rId3" Type="http://schemas.openxmlformats.org/officeDocument/2006/relationships/image" Target="../media/image26.png"/><Relationship Id="rId4" Type="http://schemas.openxmlformats.org/officeDocument/2006/relationships/image" Target="../media/image7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8.xml"/><Relationship Id="rId3" Type="http://schemas.openxmlformats.org/officeDocument/2006/relationships/hyperlink" Target="https://quickdraw.withgoogle.com/" TargetMode="External"/><Relationship Id="rId4" Type="http://schemas.openxmlformats.org/officeDocument/2006/relationships/image" Target="../media/image6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6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0.xml"/><Relationship Id="rId3" Type="http://schemas.openxmlformats.org/officeDocument/2006/relationships/image" Target="../media/image68.png"/><Relationship Id="rId4" Type="http://schemas.openxmlformats.org/officeDocument/2006/relationships/image" Target="../media/image4.png"/><Relationship Id="rId5" Type="http://schemas.openxmlformats.org/officeDocument/2006/relationships/image" Target="../media/image8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5.xml"/><Relationship Id="rId3" Type="http://schemas.openxmlformats.org/officeDocument/2006/relationships/image" Target="../media/image18.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6.xml"/><Relationship Id="rId3" Type="http://schemas.openxmlformats.org/officeDocument/2006/relationships/image" Target="../media/image2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7.xml"/><Relationship Id="rId3" Type="http://schemas.openxmlformats.org/officeDocument/2006/relationships/image" Target="../media/image2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32.png"/><Relationship Id="rId4" Type="http://schemas.openxmlformats.org/officeDocument/2006/relationships/image" Target="../media/image26.png"/><Relationship Id="rId5" Type="http://schemas.openxmlformats.org/officeDocument/2006/relationships/hyperlink" Target="http://beamlab.org/deeplearning/2017/02/23/deep_learning_101_part1.html" TargetMode="External"/><Relationship Id="rId6" Type="http://schemas.openxmlformats.org/officeDocument/2006/relationships/hyperlink" Target="https://view.genial.ly/628bea5a6c9c3b00182679d5/interactive-image-imagen-interactiva"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0.xml"/><Relationship Id="rId3" Type="http://schemas.openxmlformats.org/officeDocument/2006/relationships/image" Target="../media/image76.png"/><Relationship Id="rId4" Type="http://schemas.openxmlformats.org/officeDocument/2006/relationships/image" Target="../media/image8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1.xml"/><Relationship Id="rId3" Type="http://schemas.openxmlformats.org/officeDocument/2006/relationships/image" Target="../media/image76.png"/><Relationship Id="rId4" Type="http://schemas.openxmlformats.org/officeDocument/2006/relationships/image" Target="../media/image8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3.xml"/><Relationship Id="rId3" Type="http://schemas.openxmlformats.org/officeDocument/2006/relationships/image" Target="../media/image82.png"/><Relationship Id="rId4" Type="http://schemas.openxmlformats.org/officeDocument/2006/relationships/hyperlink" Target="https://view.genial.ly/6298aeafc7a0070018b66128/interactive-content-nlp-eras"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5.xml"/><Relationship Id="rId3" Type="http://schemas.openxmlformats.org/officeDocument/2006/relationships/image" Target="../media/image82.png"/><Relationship Id="rId4" Type="http://schemas.openxmlformats.org/officeDocument/2006/relationships/image" Target="../media/image85.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6.xml"/><Relationship Id="rId3" Type="http://schemas.openxmlformats.org/officeDocument/2006/relationships/image" Target="../media/image82.png"/><Relationship Id="rId4" Type="http://schemas.openxmlformats.org/officeDocument/2006/relationships/image" Target="../media/image86.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7.xml"/><Relationship Id="rId3" Type="http://schemas.openxmlformats.org/officeDocument/2006/relationships/image" Target="../media/image82.png"/><Relationship Id="rId4" Type="http://schemas.openxmlformats.org/officeDocument/2006/relationships/image" Target="../media/image8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8.xml"/><Relationship Id="rId3" Type="http://schemas.openxmlformats.org/officeDocument/2006/relationships/image" Target="../media/image82.png"/><Relationship Id="rId4" Type="http://schemas.openxmlformats.org/officeDocument/2006/relationships/image" Target="../media/image87.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9.xml"/><Relationship Id="rId3" Type="http://schemas.openxmlformats.org/officeDocument/2006/relationships/image" Target="../media/image82.png"/><Relationship Id="rId4" Type="http://schemas.openxmlformats.org/officeDocument/2006/relationships/image" Target="../media/image9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32.png"/><Relationship Id="rId4" Type="http://schemas.openxmlformats.org/officeDocument/2006/relationships/image" Target="../media/image26.png"/><Relationship Id="rId5" Type="http://schemas.openxmlformats.org/officeDocument/2006/relationships/hyperlink" Target="http://beamlab.org/deeplearning/2017/02/23/deep_learning_101_part1.html"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0.xml"/><Relationship Id="rId3" Type="http://schemas.openxmlformats.org/officeDocument/2006/relationships/image" Target="../media/image82.png"/><Relationship Id="rId4" Type="http://schemas.openxmlformats.org/officeDocument/2006/relationships/image" Target="../media/image95.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1.xml"/><Relationship Id="rId3" Type="http://schemas.openxmlformats.org/officeDocument/2006/relationships/image" Target="../media/image82.png"/><Relationship Id="rId4" Type="http://schemas.openxmlformats.org/officeDocument/2006/relationships/image" Target="../media/image9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3.xml"/><Relationship Id="rId3" Type="http://schemas.openxmlformats.org/officeDocument/2006/relationships/image" Target="../media/image34.png"/><Relationship Id="rId4" Type="http://schemas.openxmlformats.org/officeDocument/2006/relationships/image" Target="../media/image8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4.xml"/><Relationship Id="rId3" Type="http://schemas.openxmlformats.org/officeDocument/2006/relationships/image" Target="../media/image107.png"/><Relationship Id="rId4" Type="http://schemas.openxmlformats.org/officeDocument/2006/relationships/image" Target="../media/image82.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5.xml"/><Relationship Id="rId3" Type="http://schemas.openxmlformats.org/officeDocument/2006/relationships/image" Target="../media/image31.png"/><Relationship Id="rId4" Type="http://schemas.openxmlformats.org/officeDocument/2006/relationships/image" Target="../media/image82.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7.xml"/><Relationship Id="rId3" Type="http://schemas.openxmlformats.org/officeDocument/2006/relationships/image" Target="../media/image30.png"/><Relationship Id="rId4" Type="http://schemas.openxmlformats.org/officeDocument/2006/relationships/image" Target="../media/image82.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9.xml"/><Relationship Id="rId3" Type="http://schemas.openxmlformats.org/officeDocument/2006/relationships/image" Target="../media/image30.png"/><Relationship Id="rId4" Type="http://schemas.openxmlformats.org/officeDocument/2006/relationships/image" Target="../media/image8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32.png"/><Relationship Id="rId4" Type="http://schemas.openxmlformats.org/officeDocument/2006/relationships/image" Target="../media/image26.png"/><Relationship Id="rId5" Type="http://schemas.openxmlformats.org/officeDocument/2006/relationships/hyperlink" Target="http://beamlab.org/deeplearning/2017/02/23/deep_learning_101_part1.html"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0.xml"/><Relationship Id="rId3" Type="http://schemas.openxmlformats.org/officeDocument/2006/relationships/image" Target="../media/image37.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3.xml"/><Relationship Id="rId3" Type="http://schemas.openxmlformats.org/officeDocument/2006/relationships/image" Target="../media/image106.png"/><Relationship Id="rId4" Type="http://schemas.openxmlformats.org/officeDocument/2006/relationships/image" Target="../media/image82.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5.xml"/><Relationship Id="rId3" Type="http://schemas.openxmlformats.org/officeDocument/2006/relationships/image" Target="../media/image82.png"/><Relationship Id="rId4" Type="http://schemas.openxmlformats.org/officeDocument/2006/relationships/image" Target="../media/image119.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6.xml"/><Relationship Id="rId3" Type="http://schemas.openxmlformats.org/officeDocument/2006/relationships/image" Target="../media/image82.png"/><Relationship Id="rId4" Type="http://schemas.openxmlformats.org/officeDocument/2006/relationships/image" Target="../media/image122.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7.xml"/><Relationship Id="rId3" Type="http://schemas.openxmlformats.org/officeDocument/2006/relationships/image" Target="../media/image82.png"/><Relationship Id="rId4" Type="http://schemas.openxmlformats.org/officeDocument/2006/relationships/image" Target="../media/image99.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8.xml"/><Relationship Id="rId3" Type="http://schemas.openxmlformats.org/officeDocument/2006/relationships/image" Target="../media/image82.png"/><Relationship Id="rId4" Type="http://schemas.openxmlformats.org/officeDocument/2006/relationships/image" Target="../media/image76.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9.xml"/><Relationship Id="rId3" Type="http://schemas.openxmlformats.org/officeDocument/2006/relationships/image" Target="../media/image82.png"/><Relationship Id="rId4" Type="http://schemas.openxmlformats.org/officeDocument/2006/relationships/image" Target="../media/image1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32.png"/><Relationship Id="rId4" Type="http://schemas.openxmlformats.org/officeDocument/2006/relationships/image" Target="../media/image26.png"/><Relationship Id="rId5" Type="http://schemas.openxmlformats.org/officeDocument/2006/relationships/hyperlink" Target="http://beamlab.org/deeplearning/2017/02/23/deep_learning_101_part1.html" TargetMode="Externa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1.xml"/><Relationship Id="rId3" Type="http://schemas.openxmlformats.org/officeDocument/2006/relationships/image" Target="../media/image82.png"/><Relationship Id="rId4" Type="http://schemas.openxmlformats.org/officeDocument/2006/relationships/image" Target="../media/image130.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3.xml"/><Relationship Id="rId3" Type="http://schemas.openxmlformats.org/officeDocument/2006/relationships/image" Target="../media/image26.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4.xml"/><Relationship Id="rId3" Type="http://schemas.openxmlformats.org/officeDocument/2006/relationships/image" Target="../media/image37.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5.xml"/><Relationship Id="rId3" Type="http://schemas.openxmlformats.org/officeDocument/2006/relationships/image" Target="../media/image37.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8.xml"/><Relationship Id="rId3" Type="http://schemas.openxmlformats.org/officeDocument/2006/relationships/image" Target="../media/image82.png"/><Relationship Id="rId4" Type="http://schemas.openxmlformats.org/officeDocument/2006/relationships/image" Target="../media/image100.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9.xml"/><Relationship Id="rId3" Type="http://schemas.openxmlformats.org/officeDocument/2006/relationships/image" Target="../media/image82.png"/><Relationship Id="rId4" Type="http://schemas.openxmlformats.org/officeDocument/2006/relationships/image" Target="../media/image1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32.png"/><Relationship Id="rId4" Type="http://schemas.openxmlformats.org/officeDocument/2006/relationships/image" Target="../media/image26.png"/><Relationship Id="rId5" Type="http://schemas.openxmlformats.org/officeDocument/2006/relationships/hyperlink" Target="http://beamlab.org/deeplearning/2017/02/23/deep_learning_101_part1.html" TargetMode="Externa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0.xml"/><Relationship Id="rId3" Type="http://schemas.openxmlformats.org/officeDocument/2006/relationships/image" Target="../media/image82.png"/><Relationship Id="rId4" Type="http://schemas.openxmlformats.org/officeDocument/2006/relationships/image" Target="../media/image103.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2.xml"/><Relationship Id="rId3" Type="http://schemas.openxmlformats.org/officeDocument/2006/relationships/image" Target="../media/image82.png"/><Relationship Id="rId4" Type="http://schemas.openxmlformats.org/officeDocument/2006/relationships/image" Target="../media/image87.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3.xml"/><Relationship Id="rId3" Type="http://schemas.openxmlformats.org/officeDocument/2006/relationships/image" Target="../media/image82.png"/><Relationship Id="rId4" Type="http://schemas.openxmlformats.org/officeDocument/2006/relationships/image" Target="../media/image12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4.xml"/><Relationship Id="rId3" Type="http://schemas.openxmlformats.org/officeDocument/2006/relationships/image" Target="../media/image82.png"/><Relationship Id="rId4" Type="http://schemas.openxmlformats.org/officeDocument/2006/relationships/image" Target="../media/image105.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6.xml"/><Relationship Id="rId3" Type="http://schemas.openxmlformats.org/officeDocument/2006/relationships/image" Target="../media/image82.png"/><Relationship Id="rId4" Type="http://schemas.openxmlformats.org/officeDocument/2006/relationships/image" Target="../media/image111.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7.xml"/><Relationship Id="rId3" Type="http://schemas.openxmlformats.org/officeDocument/2006/relationships/image" Target="../media/image82.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8.xml"/><Relationship Id="rId3" Type="http://schemas.openxmlformats.org/officeDocument/2006/relationships/image" Target="../media/image82.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9.xml"/><Relationship Id="rId3" Type="http://schemas.openxmlformats.org/officeDocument/2006/relationships/image" Target="../media/image8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32.png"/><Relationship Id="rId4" Type="http://schemas.openxmlformats.org/officeDocument/2006/relationships/image" Target="../media/image26.png"/><Relationship Id="rId5" Type="http://schemas.openxmlformats.org/officeDocument/2006/relationships/hyperlink" Target="http://beamlab.org/deeplearning/2017/02/23/deep_learning_101_part1.html" TargetMode="Externa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1.xml"/><Relationship Id="rId3" Type="http://schemas.openxmlformats.org/officeDocument/2006/relationships/image" Target="../media/image82.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4.xml"/><Relationship Id="rId3" Type="http://schemas.openxmlformats.org/officeDocument/2006/relationships/image" Target="../media/image82.png"/><Relationship Id="rId4" Type="http://schemas.openxmlformats.org/officeDocument/2006/relationships/image" Target="../media/image110.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6.xml"/><Relationship Id="rId3" Type="http://schemas.openxmlformats.org/officeDocument/2006/relationships/image" Target="../media/image82.png"/><Relationship Id="rId4" Type="http://schemas.openxmlformats.org/officeDocument/2006/relationships/image" Target="../media/image110.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7.xml"/><Relationship Id="rId3" Type="http://schemas.openxmlformats.org/officeDocument/2006/relationships/image" Target="../media/image82.png"/><Relationship Id="rId4" Type="http://schemas.openxmlformats.org/officeDocument/2006/relationships/image" Target="../media/image113.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8.xml"/><Relationship Id="rId3" Type="http://schemas.openxmlformats.org/officeDocument/2006/relationships/image" Target="../media/image82.png"/><Relationship Id="rId4" Type="http://schemas.openxmlformats.org/officeDocument/2006/relationships/image" Target="../media/image128.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9.xml"/><Relationship Id="rId3" Type="http://schemas.openxmlformats.org/officeDocument/2006/relationships/image" Target="../media/image82.png"/><Relationship Id="rId4" Type="http://schemas.openxmlformats.org/officeDocument/2006/relationships/image" Target="../media/image10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32.png"/><Relationship Id="rId4" Type="http://schemas.openxmlformats.org/officeDocument/2006/relationships/image" Target="../media/image26.png"/><Relationship Id="rId5" Type="http://schemas.openxmlformats.org/officeDocument/2006/relationships/hyperlink" Target="http://beamlab.org/deeplearning/2017/02/23/deep_learning_101_part1.html" TargetMode="Externa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0.xml"/><Relationship Id="rId3" Type="http://schemas.openxmlformats.org/officeDocument/2006/relationships/image" Target="../media/image82.png"/><Relationship Id="rId4" Type="http://schemas.openxmlformats.org/officeDocument/2006/relationships/image" Target="../media/image129.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1.xml"/><Relationship Id="rId3" Type="http://schemas.openxmlformats.org/officeDocument/2006/relationships/image" Target="../media/image82.png"/><Relationship Id="rId4" Type="http://schemas.openxmlformats.org/officeDocument/2006/relationships/image" Target="../media/image115.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2.xml"/><Relationship Id="rId3" Type="http://schemas.openxmlformats.org/officeDocument/2006/relationships/image" Target="../media/image82.png"/><Relationship Id="rId4" Type="http://schemas.openxmlformats.org/officeDocument/2006/relationships/image" Target="../media/image132.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3.xml"/><Relationship Id="rId3" Type="http://schemas.openxmlformats.org/officeDocument/2006/relationships/image" Target="../media/image82.png"/><Relationship Id="rId4" Type="http://schemas.openxmlformats.org/officeDocument/2006/relationships/image" Target="../media/image127.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7.xml"/><Relationship Id="rId3" Type="http://schemas.openxmlformats.org/officeDocument/2006/relationships/image" Target="../media/image82.png"/><Relationship Id="rId4" Type="http://schemas.openxmlformats.org/officeDocument/2006/relationships/image" Target="../media/image116.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8.xml"/><Relationship Id="rId3" Type="http://schemas.openxmlformats.org/officeDocument/2006/relationships/image" Target="../media/image82.png"/><Relationship Id="rId4" Type="http://schemas.openxmlformats.org/officeDocument/2006/relationships/image" Target="../media/image99.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9.xml"/><Relationship Id="rId3" Type="http://schemas.openxmlformats.org/officeDocument/2006/relationships/image" Target="../media/image82.png"/><Relationship Id="rId4" Type="http://schemas.openxmlformats.org/officeDocument/2006/relationships/image" Target="../media/image1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32.png"/><Relationship Id="rId4" Type="http://schemas.openxmlformats.org/officeDocument/2006/relationships/image" Target="../media/image26.png"/><Relationship Id="rId5" Type="http://schemas.openxmlformats.org/officeDocument/2006/relationships/hyperlink" Target="https://image-net.org/challenges/LSVRC/" TargetMode="External"/><Relationship Id="rId6" Type="http://schemas.openxmlformats.org/officeDocument/2006/relationships/hyperlink" Target="http://beamlab.org/deeplearning/2017/02/23/deep_learning_101_part1.html" TargetMode="Externa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0.xml"/><Relationship Id="rId3" Type="http://schemas.openxmlformats.org/officeDocument/2006/relationships/image" Target="../media/image82.png"/><Relationship Id="rId4" Type="http://schemas.openxmlformats.org/officeDocument/2006/relationships/image" Target="../media/image117.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2.xml"/><Relationship Id="rId3" Type="http://schemas.openxmlformats.org/officeDocument/2006/relationships/image" Target="../media/image82.png"/><Relationship Id="rId4" Type="http://schemas.openxmlformats.org/officeDocument/2006/relationships/image" Target="../media/image124.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3.xml"/><Relationship Id="rId3" Type="http://schemas.openxmlformats.org/officeDocument/2006/relationships/image" Target="../media/image82.png"/><Relationship Id="rId4" Type="http://schemas.openxmlformats.org/officeDocument/2006/relationships/image" Target="../media/image124.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5.xml"/><Relationship Id="rId3" Type="http://schemas.openxmlformats.org/officeDocument/2006/relationships/image" Target="../media/image82.png"/><Relationship Id="rId4" Type="http://schemas.openxmlformats.org/officeDocument/2006/relationships/image" Target="../media/image133.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7.xml"/><Relationship Id="rId3" Type="http://schemas.openxmlformats.org/officeDocument/2006/relationships/image" Target="../media/image82.png"/><Relationship Id="rId4" Type="http://schemas.openxmlformats.org/officeDocument/2006/relationships/image" Target="../media/image131.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8.xml"/><Relationship Id="rId3" Type="http://schemas.openxmlformats.org/officeDocument/2006/relationships/image" Target="../media/image66.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9.xml"/><Relationship Id="rId3" Type="http://schemas.openxmlformats.org/officeDocument/2006/relationships/image" Target="../media/image6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0.xml"/><Relationship Id="rId3" Type="http://schemas.openxmlformats.org/officeDocument/2006/relationships/image" Target="../media/image68.png"/><Relationship Id="rId4" Type="http://schemas.openxmlformats.org/officeDocument/2006/relationships/image" Target="../media/image4.png"/><Relationship Id="rId5" Type="http://schemas.openxmlformats.org/officeDocument/2006/relationships/image" Target="../media/image80.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6.xml"/><Relationship Id="rId3" Type="http://schemas.openxmlformats.org/officeDocument/2006/relationships/image" Target="../media/image1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6.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26.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26.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1" Type="http://schemas.openxmlformats.org/officeDocument/2006/relationships/slide" Target="/ppt/slides/slide32.xml"/><Relationship Id="rId10" Type="http://schemas.openxmlformats.org/officeDocument/2006/relationships/slide" Target="/ppt/slides/slide7.xml"/><Relationship Id="rId13" Type="http://schemas.openxmlformats.org/officeDocument/2006/relationships/slide" Target="/ppt/slides/slide75.xml"/><Relationship Id="rId12" Type="http://schemas.openxmlformats.org/officeDocument/2006/relationships/slide" Target="/ppt/slides/slide51.xml"/><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15.png"/><Relationship Id="rId9" Type="http://schemas.openxmlformats.org/officeDocument/2006/relationships/slide" Target="/ppt/slides/slide185.xml"/><Relationship Id="rId5" Type="http://schemas.openxmlformats.org/officeDocument/2006/relationships/slide" Target="/ppt/slides/slide118.xml"/><Relationship Id="rId6" Type="http://schemas.openxmlformats.org/officeDocument/2006/relationships/slide" Target="/ppt/slides/slide141.xml"/><Relationship Id="rId7" Type="http://schemas.openxmlformats.org/officeDocument/2006/relationships/slide" Target="/ppt/slides/slide156.xml"/><Relationship Id="rId8" Type="http://schemas.openxmlformats.org/officeDocument/2006/relationships/slide" Target="/ppt/slides/slide17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26.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 Id="rId3"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26.png"/><Relationship Id="rId4" Type="http://schemas.openxmlformats.org/officeDocument/2006/relationships/image" Target="../media/image43.png"/><Relationship Id="rId5" Type="http://schemas.openxmlformats.org/officeDocument/2006/relationships/hyperlink" Target="https://towardsdatascience.com/perceptron-the-artificial-neuron-4d8c70d5cc8d"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26.png"/><Relationship Id="rId4" Type="http://schemas.openxmlformats.org/officeDocument/2006/relationships/image" Target="../media/image43.png"/><Relationship Id="rId5" Type="http://schemas.openxmlformats.org/officeDocument/2006/relationships/hyperlink" Target="https://towardsdatascience.com/perceptron-the-artificial-neuron-4d8c70d5cc8d"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26.png"/><Relationship Id="rId4" Type="http://schemas.openxmlformats.org/officeDocument/2006/relationships/image" Target="../media/image49.png"/><Relationship Id="rId5" Type="http://schemas.openxmlformats.org/officeDocument/2006/relationships/hyperlink" Target="https://towardsdatascience.com/perceptron-the-artificial-neuron-4d8c70d5cc8d"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26.png"/><Relationship Id="rId4" Type="http://schemas.openxmlformats.org/officeDocument/2006/relationships/image" Target="../media/image49.png"/><Relationship Id="rId5" Type="http://schemas.openxmlformats.org/officeDocument/2006/relationships/hyperlink" Target="https://towardsdatascience.com/perceptron-the-artificial-neuron-4d8c70d5cc8d"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26.png"/><Relationship Id="rId4" Type="http://schemas.openxmlformats.org/officeDocument/2006/relationships/hyperlink" Target="https://towardsdatascience.com/perceptron-the-artificial-neuron-4d8c70d5cc8d" TargetMode="External"/><Relationship Id="rId5"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26.png"/><Relationship Id="rId4" Type="http://schemas.openxmlformats.org/officeDocument/2006/relationships/hyperlink" Target="https://towardsdatascience.com/perceptron-the-artificial-neuron-4d8c70d5cc8d" TargetMode="External"/><Relationship Id="rId5"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26.png"/><Relationship Id="rId4" Type="http://schemas.openxmlformats.org/officeDocument/2006/relationships/image" Target="../media/image39.gi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26.png"/><Relationship Id="rId4" Type="http://schemas.openxmlformats.org/officeDocument/2006/relationships/image" Target="../media/image39.gi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2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9.xml"/><Relationship Id="rId3"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0.xml"/><Relationship Id="rId3" Type="http://schemas.openxmlformats.org/officeDocument/2006/relationships/image" Target="../media/image3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26.png"/><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26.png"/><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26.png"/><Relationship Id="rId4" Type="http://schemas.openxmlformats.org/officeDocument/2006/relationships/image" Target="../media/image4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26.png"/><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26.png"/><Relationship Id="rId4" Type="http://schemas.openxmlformats.org/officeDocument/2006/relationships/image" Target="../media/image48.png"/><Relationship Id="rId5" Type="http://schemas.openxmlformats.org/officeDocument/2006/relationships/hyperlink" Target="https://medium.com/appyhigh-technology-blog/convolutional-neural-networks-a-brief-history-of-their-evolution-ee3405568597#:~:text=The%20name%20convolutional%20neural%20networks,the%20handwritten%20digit%20recognition%20task.&amp;text=The%20overall%20architecture%20was%20%5BCONV,with%20a%20strike%20of%201."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2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26.png"/><Relationship Id="rId4" Type="http://schemas.openxmlformats.org/officeDocument/2006/relationships/image" Target="../media/image4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 Id="rId3" Type="http://schemas.openxmlformats.org/officeDocument/2006/relationships/image" Target="../media/image26.png"/><Relationship Id="rId4" Type="http://schemas.openxmlformats.org/officeDocument/2006/relationships/hyperlink" Target="https://miro.medium.com/max/2340/1*Fw-ehcNBR9byHtho-Rxbtw.gif" TargetMode="External"/><Relationship Id="rId5" Type="http://schemas.openxmlformats.org/officeDocument/2006/relationships/image" Target="../media/image47.gi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26.png"/><Relationship Id="rId4" Type="http://schemas.openxmlformats.org/officeDocument/2006/relationships/image" Target="../media/image47.gif"/><Relationship Id="rId5" Type="http://schemas.openxmlformats.org/officeDocument/2006/relationships/hyperlink" Target="https://miro.medium.com/max/2340/1*Fw-ehcNBR9byHtho-Rxbtw.gif"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26.png"/><Relationship Id="rId4" Type="http://schemas.openxmlformats.org/officeDocument/2006/relationships/image" Target="../media/image46.gi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26.png"/><Relationship Id="rId4" Type="http://schemas.openxmlformats.org/officeDocument/2006/relationships/image" Target="../media/image46.gi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26.png"/><Relationship Id="rId4" Type="http://schemas.openxmlformats.org/officeDocument/2006/relationships/image" Target="../media/image52.gi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image" Target="../media/image26.png"/><Relationship Id="rId4" Type="http://schemas.openxmlformats.org/officeDocument/2006/relationships/image" Target="../media/image52.gi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26.png"/><Relationship Id="rId4" Type="http://schemas.openxmlformats.org/officeDocument/2006/relationships/image" Target="../media/image5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image" Target="../media/image26.png"/><Relationship Id="rId4" Type="http://schemas.openxmlformats.org/officeDocument/2006/relationships/image" Target="../media/image59.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 Id="rId3" Type="http://schemas.openxmlformats.org/officeDocument/2006/relationships/image" Target="../media/image26.png"/><Relationship Id="rId4" Type="http://schemas.openxmlformats.org/officeDocument/2006/relationships/image" Target="../media/image6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image" Target="../media/image26.png"/><Relationship Id="rId4" Type="http://schemas.openxmlformats.org/officeDocument/2006/relationships/image" Target="../media/image6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26.png"/><Relationship Id="rId4" Type="http://schemas.openxmlformats.org/officeDocument/2006/relationships/image" Target="../media/image5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image" Target="../media/image26.png"/><Relationship Id="rId4" Type="http://schemas.openxmlformats.org/officeDocument/2006/relationships/image" Target="../media/image5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 Id="rId3" Type="http://schemas.openxmlformats.org/officeDocument/2006/relationships/image" Target="../media/image26.png"/><Relationship Id="rId4" Type="http://schemas.openxmlformats.org/officeDocument/2006/relationships/image" Target="../media/image6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 Id="rId3" Type="http://schemas.openxmlformats.org/officeDocument/2006/relationships/image" Target="../media/image26.png"/><Relationship Id="rId4" Type="http://schemas.openxmlformats.org/officeDocument/2006/relationships/image" Target="../media/image5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 Id="rId3" Type="http://schemas.openxmlformats.org/officeDocument/2006/relationships/image" Target="../media/image26.png"/><Relationship Id="rId4" Type="http://schemas.openxmlformats.org/officeDocument/2006/relationships/image" Target="../media/image5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image" Target="../media/image26.png"/><Relationship Id="rId4" Type="http://schemas.openxmlformats.org/officeDocument/2006/relationships/image" Target="../media/image5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image" Target="../media/image26.png"/><Relationship Id="rId4" Type="http://schemas.openxmlformats.org/officeDocument/2006/relationships/image" Target="../media/image7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image" Target="../media/image26.png"/><Relationship Id="rId4" Type="http://schemas.openxmlformats.org/officeDocument/2006/relationships/image" Target="../media/image6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 Id="rId3" Type="http://schemas.openxmlformats.org/officeDocument/2006/relationships/image" Target="../media/image26.png"/><Relationship Id="rId4" Type="http://schemas.openxmlformats.org/officeDocument/2006/relationships/image" Target="../media/image6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 Id="rId3" Type="http://schemas.openxmlformats.org/officeDocument/2006/relationships/image" Target="../media/image26.png"/><Relationship Id="rId4" Type="http://schemas.openxmlformats.org/officeDocument/2006/relationships/image" Target="../media/image6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 Id="rId3" Type="http://schemas.openxmlformats.org/officeDocument/2006/relationships/image" Target="../media/image26.png"/><Relationship Id="rId4" Type="http://schemas.openxmlformats.org/officeDocument/2006/relationships/image" Target="../media/image6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image" Target="../media/image26.png"/><Relationship Id="rId4" Type="http://schemas.openxmlformats.org/officeDocument/2006/relationships/image" Target="../media/image5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 Id="rId3" Type="http://schemas.openxmlformats.org/officeDocument/2006/relationships/image" Target="../media/image26.png"/><Relationship Id="rId4" Type="http://schemas.openxmlformats.org/officeDocument/2006/relationships/image" Target="../media/image6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2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0.xml"/><Relationship Id="rId3" Type="http://schemas.openxmlformats.org/officeDocument/2006/relationships/image" Target="../media/image26.png"/><Relationship Id="rId4" Type="http://schemas.openxmlformats.org/officeDocument/2006/relationships/image" Target="../media/image6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 Id="rId3" Type="http://schemas.openxmlformats.org/officeDocument/2006/relationships/image" Target="../media/image26.png"/><Relationship Id="rId4" Type="http://schemas.openxmlformats.org/officeDocument/2006/relationships/image" Target="../media/image6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 Id="rId3" Type="http://schemas.openxmlformats.org/officeDocument/2006/relationships/image" Target="../media/image26.png"/><Relationship Id="rId4" Type="http://schemas.openxmlformats.org/officeDocument/2006/relationships/image" Target="../media/image8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 Id="rId3" Type="http://schemas.openxmlformats.org/officeDocument/2006/relationships/image" Target="../media/image26.png"/><Relationship Id="rId4" Type="http://schemas.openxmlformats.org/officeDocument/2006/relationships/image" Target="../media/image5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 Id="rId3" Type="http://schemas.openxmlformats.org/officeDocument/2006/relationships/image" Target="../media/image26.png"/><Relationship Id="rId4" Type="http://schemas.openxmlformats.org/officeDocument/2006/relationships/image" Target="../media/image9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8.xml"/><Relationship Id="rId3" Type="http://schemas.openxmlformats.org/officeDocument/2006/relationships/image" Target="../media/image26.png"/><Relationship Id="rId4" Type="http://schemas.openxmlformats.org/officeDocument/2006/relationships/image" Target="../media/image9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 Id="rId3" Type="http://schemas.openxmlformats.org/officeDocument/2006/relationships/image" Target="../media/image26.png"/><Relationship Id="rId4"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25"/>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5"/>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80" name="Google Shape;80;p25"/>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81" name="Google Shape;81;p25"/>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4"/>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Deep Learning</a:t>
            </a:r>
            <a:endParaRPr b="1" i="0" sz="3000" u="none" cap="none" strike="noStrike">
              <a:solidFill>
                <a:schemeClr val="dk1"/>
              </a:solidFill>
              <a:latin typeface="DM Sans"/>
              <a:ea typeface="DM Sans"/>
              <a:cs typeface="DM Sans"/>
              <a:sym typeface="DM Sans"/>
            </a:endParaRPr>
          </a:p>
        </p:txBody>
      </p:sp>
      <p:sp>
        <p:nvSpPr>
          <p:cNvPr id="182" name="Google Shape;182;p34"/>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83" name="Google Shape;183;p34"/>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84" name="Google Shape;184;p34"/>
          <p:cNvSpPr txBox="1"/>
          <p:nvPr/>
        </p:nvSpPr>
        <p:spPr>
          <a:xfrm>
            <a:off x="626075" y="1068300"/>
            <a:ext cx="5036400" cy="3370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s" sz="1800">
                <a:solidFill>
                  <a:schemeClr val="dk1"/>
                </a:solidFill>
                <a:highlight>
                  <a:schemeClr val="lt1"/>
                </a:highlight>
                <a:latin typeface="DM Sans"/>
                <a:ea typeface="DM Sans"/>
                <a:cs typeface="DM Sans"/>
                <a:sym typeface="DM Sans"/>
              </a:rPr>
              <a:t>Los algoritmos de aprendizaje profundo realizan una tarea repetitiva que ayuda a mejorar de manera gradual el resultado a través de las “deep layers” lo que permite el aprendizaje progresivo. Este proceso forma parte de una familia más amplia de métodos de aprendizaje automático basados en redes neuronales.</a:t>
            </a:r>
            <a:endParaRPr sz="1800">
              <a:solidFill>
                <a:schemeClr val="dk1"/>
              </a:solidFill>
              <a:highlight>
                <a:schemeClr val="lt1"/>
              </a:highlight>
              <a:latin typeface="DM Sans"/>
              <a:ea typeface="DM Sans"/>
              <a:cs typeface="DM Sans"/>
              <a:sym typeface="DM Sans"/>
            </a:endParaRPr>
          </a:p>
        </p:txBody>
      </p:sp>
      <p:pic>
        <p:nvPicPr>
          <p:cNvPr id="185" name="Google Shape;185;p34"/>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186" name="Google Shape;186;p34"/>
          <p:cNvPicPr preferRelativeResize="0"/>
          <p:nvPr/>
        </p:nvPicPr>
        <p:blipFill rotWithShape="1">
          <a:blip r:embed="rId4">
            <a:alphaModFix/>
          </a:blip>
          <a:srcRect b="0" l="7070" r="3539" t="0"/>
          <a:stretch/>
        </p:blipFill>
        <p:spPr>
          <a:xfrm>
            <a:off x="5574451" y="1227913"/>
            <a:ext cx="2951999" cy="2687663"/>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24"/>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Ejemplos en industrias</a:t>
            </a:r>
            <a:endParaRPr b="1" i="0" sz="3000" u="none" cap="none" strike="noStrike">
              <a:solidFill>
                <a:schemeClr val="dk1"/>
              </a:solidFill>
              <a:latin typeface="DM Sans"/>
              <a:ea typeface="DM Sans"/>
              <a:cs typeface="DM Sans"/>
              <a:sym typeface="DM Sans"/>
            </a:endParaRPr>
          </a:p>
        </p:txBody>
      </p:sp>
      <p:sp>
        <p:nvSpPr>
          <p:cNvPr id="971" name="Google Shape;971;p124"/>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72" name="Google Shape;972;p124"/>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73" name="Google Shape;973;p124"/>
          <p:cNvSpPr txBox="1"/>
          <p:nvPr/>
        </p:nvSpPr>
        <p:spPr>
          <a:xfrm>
            <a:off x="521400" y="1187150"/>
            <a:ext cx="4965000" cy="2839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b="1" lang="es" sz="1500">
                <a:solidFill>
                  <a:srgbClr val="28262B"/>
                </a:solidFill>
                <a:latin typeface="DM Sans"/>
                <a:ea typeface="DM Sans"/>
                <a:cs typeface="DM Sans"/>
                <a:sym typeface="DM Sans"/>
              </a:rPr>
              <a:t>7) Telecomunicaciones:</a:t>
            </a:r>
            <a:r>
              <a:rPr lang="es" sz="1500">
                <a:solidFill>
                  <a:srgbClr val="28262B"/>
                </a:solidFill>
                <a:latin typeface="DM Sans"/>
                <a:ea typeface="DM Sans"/>
                <a:cs typeface="DM Sans"/>
                <a:sym typeface="DM Sans"/>
              </a:rPr>
              <a:t> control de red de cajeros automáticos, servicios de información automatizados, procesamiento de pagos de clientes, compresión de datos, ecualizadores, gestión de fallas, reconocimiento de escritura a mano, diseño, gestión, enrutamiento y control de redes, monitoreo de redes, traducción en tiempo real del lenguaje hablado y reconocimiento de patrones </a:t>
            </a:r>
            <a:endParaRPr sz="1700">
              <a:solidFill>
                <a:srgbClr val="28262B"/>
              </a:solidFill>
              <a:latin typeface="DM Sans"/>
              <a:ea typeface="DM Sans"/>
              <a:cs typeface="DM Sans"/>
              <a:sym typeface="DM Sans"/>
            </a:endParaRPr>
          </a:p>
        </p:txBody>
      </p:sp>
      <p:pic>
        <p:nvPicPr>
          <p:cNvPr id="974" name="Google Shape;974;p124"/>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975" name="Google Shape;975;p124"/>
          <p:cNvPicPr preferRelativeResize="0"/>
          <p:nvPr/>
        </p:nvPicPr>
        <p:blipFill>
          <a:blip r:embed="rId4">
            <a:alphaModFix/>
          </a:blip>
          <a:stretch>
            <a:fillRect/>
          </a:stretch>
        </p:blipFill>
        <p:spPr>
          <a:xfrm>
            <a:off x="5431750" y="1187150"/>
            <a:ext cx="2872275" cy="287227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2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Ejemplos de aplicación</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26"/>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Asistentes virtuales</a:t>
            </a:r>
            <a:endParaRPr b="1" i="0" sz="3000" u="none" cap="none" strike="noStrike">
              <a:solidFill>
                <a:schemeClr val="dk1"/>
              </a:solidFill>
              <a:latin typeface="DM Sans"/>
              <a:ea typeface="DM Sans"/>
              <a:cs typeface="DM Sans"/>
              <a:sym typeface="DM Sans"/>
            </a:endParaRPr>
          </a:p>
        </p:txBody>
      </p:sp>
      <p:sp>
        <p:nvSpPr>
          <p:cNvPr id="986" name="Google Shape;986;p126"/>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87" name="Google Shape;987;p126"/>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88" name="Google Shape;988;p126"/>
          <p:cNvSpPr txBox="1"/>
          <p:nvPr/>
        </p:nvSpPr>
        <p:spPr>
          <a:xfrm>
            <a:off x="573750" y="1068300"/>
            <a:ext cx="4694100" cy="3193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700">
                <a:solidFill>
                  <a:srgbClr val="28262B"/>
                </a:solidFill>
                <a:latin typeface="DM Sans"/>
                <a:ea typeface="DM Sans"/>
                <a:cs typeface="DM Sans"/>
                <a:sym typeface="DM Sans"/>
              </a:rPr>
              <a:t>Los asistentes de voz en la vida cotidiana funcionan en las redes neuronales capacitadas para ayudarlo y brindarle los resultados que solicitó.</a:t>
            </a:r>
            <a:endParaRPr sz="1700">
              <a:solidFill>
                <a:srgbClr val="28262B"/>
              </a:solidFill>
              <a:latin typeface="DM Sans"/>
              <a:ea typeface="DM Sans"/>
              <a:cs typeface="DM Sans"/>
              <a:sym typeface="DM Sans"/>
            </a:endParaRPr>
          </a:p>
          <a:p>
            <a:pPr indent="0" lvl="0" marL="0" rtl="0" algn="l">
              <a:lnSpc>
                <a:spcPct val="150000"/>
              </a:lnSpc>
              <a:spcBef>
                <a:spcPts val="0"/>
              </a:spcBef>
              <a:spcAft>
                <a:spcPts val="0"/>
              </a:spcAft>
              <a:buNone/>
            </a:pPr>
            <a:r>
              <a:t/>
            </a:r>
            <a:endParaRPr sz="1700">
              <a:solidFill>
                <a:srgbClr val="28262B"/>
              </a:solidFill>
              <a:latin typeface="DM Sans"/>
              <a:ea typeface="DM Sans"/>
              <a:cs typeface="DM Sans"/>
              <a:sym typeface="DM Sans"/>
            </a:endParaRPr>
          </a:p>
          <a:p>
            <a:pPr indent="0" lvl="0" marL="0" rtl="0" algn="l">
              <a:lnSpc>
                <a:spcPct val="150000"/>
              </a:lnSpc>
              <a:spcBef>
                <a:spcPts val="0"/>
              </a:spcBef>
              <a:spcAft>
                <a:spcPts val="0"/>
              </a:spcAft>
              <a:buNone/>
            </a:pPr>
            <a:r>
              <a:rPr lang="es" sz="1700">
                <a:solidFill>
                  <a:srgbClr val="28262B"/>
                </a:solidFill>
                <a:latin typeface="DM Sans"/>
                <a:ea typeface="DM Sans"/>
                <a:cs typeface="DM Sans"/>
                <a:sym typeface="DM Sans"/>
              </a:rPr>
              <a:t>Para ello hacen uso de redes neuronales recurrentes y modelos de lenguaje natural. </a:t>
            </a:r>
            <a:r>
              <a:rPr b="1" lang="es" sz="1700">
                <a:solidFill>
                  <a:srgbClr val="28262B"/>
                </a:solidFill>
                <a:latin typeface="DM Sans"/>
                <a:ea typeface="DM Sans"/>
                <a:cs typeface="DM Sans"/>
                <a:sym typeface="DM Sans"/>
              </a:rPr>
              <a:t>Ejemplos:</a:t>
            </a:r>
            <a:r>
              <a:rPr lang="es" sz="1700">
                <a:solidFill>
                  <a:srgbClr val="28262B"/>
                </a:solidFill>
                <a:latin typeface="DM Sans"/>
                <a:ea typeface="DM Sans"/>
                <a:cs typeface="DM Sans"/>
                <a:sym typeface="DM Sans"/>
              </a:rPr>
              <a:t> Siri, Alexa, Google Assistant</a:t>
            </a:r>
            <a:endParaRPr sz="1700">
              <a:solidFill>
                <a:srgbClr val="28262B"/>
              </a:solidFill>
              <a:latin typeface="DM Sans"/>
              <a:ea typeface="DM Sans"/>
              <a:cs typeface="DM Sans"/>
              <a:sym typeface="DM Sans"/>
            </a:endParaRPr>
          </a:p>
        </p:txBody>
      </p:sp>
      <p:pic>
        <p:nvPicPr>
          <p:cNvPr id="989" name="Google Shape;989;p126"/>
          <p:cNvPicPr preferRelativeResize="0"/>
          <p:nvPr/>
        </p:nvPicPr>
        <p:blipFill>
          <a:blip r:embed="rId3">
            <a:alphaModFix/>
          </a:blip>
          <a:stretch>
            <a:fillRect/>
          </a:stretch>
        </p:blipFill>
        <p:spPr>
          <a:xfrm>
            <a:off x="5420250" y="1222425"/>
            <a:ext cx="2801400" cy="2801400"/>
          </a:xfrm>
          <a:prstGeom prst="rect">
            <a:avLst/>
          </a:prstGeom>
          <a:noFill/>
          <a:ln>
            <a:noFill/>
          </a:ln>
        </p:spPr>
      </p:pic>
      <p:pic>
        <p:nvPicPr>
          <p:cNvPr id="990" name="Google Shape;990;p126"/>
          <p:cNvPicPr preferRelativeResize="0"/>
          <p:nvPr/>
        </p:nvPicPr>
        <p:blipFill>
          <a:blip r:embed="rId4">
            <a:alphaModFix/>
          </a:blip>
          <a:stretch>
            <a:fillRect/>
          </a:stretch>
        </p:blipFill>
        <p:spPr>
          <a:xfrm>
            <a:off x="8014500" y="468000"/>
            <a:ext cx="600300" cy="6003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27"/>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Reconocimiento facial</a:t>
            </a:r>
            <a:endParaRPr b="1" i="0" sz="3000" u="none" cap="none" strike="noStrike">
              <a:solidFill>
                <a:schemeClr val="dk1"/>
              </a:solidFill>
              <a:latin typeface="DM Sans"/>
              <a:ea typeface="DM Sans"/>
              <a:cs typeface="DM Sans"/>
              <a:sym typeface="DM Sans"/>
            </a:endParaRPr>
          </a:p>
        </p:txBody>
      </p:sp>
      <p:sp>
        <p:nvSpPr>
          <p:cNvPr id="996" name="Google Shape;996;p127"/>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97" name="Google Shape;997;p127"/>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98" name="Google Shape;998;p127"/>
          <p:cNvSpPr txBox="1"/>
          <p:nvPr/>
        </p:nvSpPr>
        <p:spPr>
          <a:xfrm>
            <a:off x="573750" y="930300"/>
            <a:ext cx="4734900" cy="3586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s" sz="1700">
                <a:solidFill>
                  <a:srgbClr val="28262B"/>
                </a:solidFill>
                <a:latin typeface="DM Sans"/>
                <a:ea typeface="DM Sans"/>
                <a:cs typeface="DM Sans"/>
                <a:sym typeface="DM Sans"/>
              </a:rPr>
              <a:t>Deep Face </a:t>
            </a:r>
            <a:r>
              <a:rPr lang="es" sz="1700">
                <a:solidFill>
                  <a:srgbClr val="28262B"/>
                </a:solidFill>
                <a:latin typeface="DM Sans"/>
                <a:ea typeface="DM Sans"/>
                <a:cs typeface="DM Sans"/>
                <a:sym typeface="DM Sans"/>
              </a:rPr>
              <a:t>es un sistema de reconocimiento facial de aprendizaje profundo creado por un grupo de investigación en Facebook. Identifica rostros humanos en imágenes digitales. El programa emplea una red neuronal de nueve capas con más de 120 millones de pesos de conexión y fue entrenado en cuatro millones de imágenes cargadas por usuarios de Facebook.</a:t>
            </a:r>
            <a:endParaRPr sz="1700">
              <a:solidFill>
                <a:srgbClr val="28262B"/>
              </a:solidFill>
              <a:latin typeface="DM Sans"/>
              <a:ea typeface="DM Sans"/>
              <a:cs typeface="DM Sans"/>
              <a:sym typeface="DM Sans"/>
            </a:endParaRPr>
          </a:p>
        </p:txBody>
      </p:sp>
      <p:pic>
        <p:nvPicPr>
          <p:cNvPr id="999" name="Google Shape;999;p127"/>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1000" name="Google Shape;1000;p127"/>
          <p:cNvPicPr preferRelativeResize="0"/>
          <p:nvPr/>
        </p:nvPicPr>
        <p:blipFill>
          <a:blip r:embed="rId4">
            <a:alphaModFix/>
          </a:blip>
          <a:stretch>
            <a:fillRect/>
          </a:stretch>
        </p:blipFill>
        <p:spPr>
          <a:xfrm>
            <a:off x="4962575" y="1716250"/>
            <a:ext cx="3571350" cy="2014608"/>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28"/>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Identificación de sentimientos</a:t>
            </a:r>
            <a:endParaRPr b="1" i="0" sz="3000" u="none" cap="none" strike="noStrike">
              <a:solidFill>
                <a:schemeClr val="dk1"/>
              </a:solidFill>
              <a:latin typeface="DM Sans"/>
              <a:ea typeface="DM Sans"/>
              <a:cs typeface="DM Sans"/>
              <a:sym typeface="DM Sans"/>
            </a:endParaRPr>
          </a:p>
        </p:txBody>
      </p:sp>
      <p:sp>
        <p:nvSpPr>
          <p:cNvPr id="1006" name="Google Shape;1006;p128"/>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007" name="Google Shape;1007;p128"/>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008" name="Google Shape;1008;p128"/>
          <p:cNvSpPr txBox="1"/>
          <p:nvPr/>
        </p:nvSpPr>
        <p:spPr>
          <a:xfrm>
            <a:off x="573750" y="930300"/>
            <a:ext cx="4734900" cy="3586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700">
                <a:solidFill>
                  <a:srgbClr val="28262B"/>
                </a:solidFill>
                <a:latin typeface="DM Sans"/>
                <a:ea typeface="DM Sans"/>
                <a:cs typeface="DM Sans"/>
                <a:sym typeface="DM Sans"/>
              </a:rPr>
              <a:t>Instagram identifica algorítmicamente los sentimientos detrás de los emojis y con esto crea y sugiere automáticamente emojis y hashtags relacionados con el contexto. Esto puede parecer una aplicación menor de la IA pero ser capaz de interpretar y analizar esta traducción de emoji a texto a mayor escala establece la base para un análisis más profundo de </a:t>
            </a:r>
            <a:r>
              <a:rPr lang="es" sz="1700">
                <a:solidFill>
                  <a:srgbClr val="28262B"/>
                </a:solidFill>
                <a:latin typeface="DM Sans"/>
                <a:ea typeface="DM Sans"/>
                <a:cs typeface="DM Sans"/>
                <a:sym typeface="DM Sans"/>
              </a:rPr>
              <a:t>cómo</a:t>
            </a:r>
            <a:r>
              <a:rPr lang="es" sz="1700">
                <a:solidFill>
                  <a:srgbClr val="28262B"/>
                </a:solidFill>
                <a:latin typeface="DM Sans"/>
                <a:ea typeface="DM Sans"/>
                <a:cs typeface="DM Sans"/>
                <a:sym typeface="DM Sans"/>
              </a:rPr>
              <a:t> se usa la aplicación</a:t>
            </a:r>
            <a:endParaRPr sz="1700">
              <a:solidFill>
                <a:srgbClr val="28262B"/>
              </a:solidFill>
              <a:latin typeface="DM Sans"/>
              <a:ea typeface="DM Sans"/>
              <a:cs typeface="DM Sans"/>
              <a:sym typeface="DM Sans"/>
            </a:endParaRPr>
          </a:p>
        </p:txBody>
      </p:sp>
      <p:pic>
        <p:nvPicPr>
          <p:cNvPr id="1009" name="Google Shape;1009;p128"/>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1010" name="Google Shape;1010;p128"/>
          <p:cNvPicPr preferRelativeResize="0"/>
          <p:nvPr/>
        </p:nvPicPr>
        <p:blipFill>
          <a:blip r:embed="rId4">
            <a:alphaModFix/>
          </a:blip>
          <a:stretch>
            <a:fillRect/>
          </a:stretch>
        </p:blipFill>
        <p:spPr>
          <a:xfrm>
            <a:off x="5541575" y="1336725"/>
            <a:ext cx="2875081" cy="2872276"/>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129"/>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Computer vision</a:t>
            </a:r>
            <a:endParaRPr b="1" i="0" sz="3000" u="none" cap="none" strike="noStrike">
              <a:solidFill>
                <a:schemeClr val="dk1"/>
              </a:solidFill>
              <a:latin typeface="DM Sans"/>
              <a:ea typeface="DM Sans"/>
              <a:cs typeface="DM Sans"/>
              <a:sym typeface="DM Sans"/>
            </a:endParaRPr>
          </a:p>
        </p:txBody>
      </p:sp>
      <p:sp>
        <p:nvSpPr>
          <p:cNvPr id="1016" name="Google Shape;1016;p129"/>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017" name="Google Shape;1017;p129"/>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018" name="Google Shape;1018;p129"/>
          <p:cNvSpPr txBox="1"/>
          <p:nvPr/>
        </p:nvSpPr>
        <p:spPr>
          <a:xfrm>
            <a:off x="573750" y="930300"/>
            <a:ext cx="4734900" cy="3586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700">
                <a:solidFill>
                  <a:srgbClr val="28262B"/>
                </a:solidFill>
                <a:latin typeface="DM Sans"/>
                <a:ea typeface="DM Sans"/>
                <a:cs typeface="DM Sans"/>
                <a:sym typeface="DM Sans"/>
              </a:rPr>
              <a:t>Se les enseña a las computadoras a "ver" como un ser humano, para identificar automáticamente objetos en imágenes (o "pins", como lo llaman) y luego recomendar pines visualmente similares. Otras aplicaciones de las redes neuronales en Pinterest incluyen prevención de spam, búsqueda y descubrimiento, rendimiento y monetización de anuncios </a:t>
            </a:r>
            <a:endParaRPr sz="1700">
              <a:solidFill>
                <a:srgbClr val="28262B"/>
              </a:solidFill>
              <a:latin typeface="DM Sans"/>
              <a:ea typeface="DM Sans"/>
              <a:cs typeface="DM Sans"/>
              <a:sym typeface="DM Sans"/>
            </a:endParaRPr>
          </a:p>
        </p:txBody>
      </p:sp>
      <p:pic>
        <p:nvPicPr>
          <p:cNvPr id="1019" name="Google Shape;1019;p129"/>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1020" name="Google Shape;1020;p129"/>
          <p:cNvPicPr preferRelativeResize="0"/>
          <p:nvPr/>
        </p:nvPicPr>
        <p:blipFill>
          <a:blip r:embed="rId4">
            <a:alphaModFix/>
          </a:blip>
          <a:stretch>
            <a:fillRect/>
          </a:stretch>
        </p:blipFill>
        <p:spPr>
          <a:xfrm>
            <a:off x="5486400" y="1135600"/>
            <a:ext cx="2872275" cy="287227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130"/>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Sistemas de recomendación</a:t>
            </a:r>
            <a:endParaRPr b="1" i="0" sz="3000" u="none" cap="none" strike="noStrike">
              <a:solidFill>
                <a:schemeClr val="dk1"/>
              </a:solidFill>
              <a:latin typeface="DM Sans"/>
              <a:ea typeface="DM Sans"/>
              <a:cs typeface="DM Sans"/>
              <a:sym typeface="DM Sans"/>
            </a:endParaRPr>
          </a:p>
        </p:txBody>
      </p:sp>
      <p:sp>
        <p:nvSpPr>
          <p:cNvPr id="1026" name="Google Shape;1026;p130"/>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027" name="Google Shape;1027;p130"/>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028" name="Google Shape;1028;p130"/>
          <p:cNvSpPr txBox="1"/>
          <p:nvPr/>
        </p:nvSpPr>
        <p:spPr>
          <a:xfrm>
            <a:off x="573750" y="930300"/>
            <a:ext cx="4734900" cy="3586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700">
                <a:solidFill>
                  <a:srgbClr val="28262B"/>
                </a:solidFill>
                <a:latin typeface="DM Sans"/>
                <a:ea typeface="DM Sans"/>
                <a:cs typeface="DM Sans"/>
                <a:sym typeface="DM Sans"/>
              </a:rPr>
              <a:t>Amazon le muestra recomendaciones usando "clientes que vieron </a:t>
            </a:r>
            <a:r>
              <a:rPr lang="es" sz="1700">
                <a:solidFill>
                  <a:srgbClr val="28262B"/>
                </a:solidFill>
                <a:latin typeface="DM Sans"/>
                <a:ea typeface="DM Sans"/>
                <a:cs typeface="DM Sans"/>
                <a:sym typeface="DM Sans"/>
              </a:rPr>
              <a:t>artículos</a:t>
            </a:r>
            <a:r>
              <a:rPr lang="es" sz="1700">
                <a:solidFill>
                  <a:srgbClr val="28262B"/>
                </a:solidFill>
                <a:latin typeface="DM Sans"/>
                <a:ea typeface="DM Sans"/>
                <a:cs typeface="DM Sans"/>
                <a:sym typeface="DM Sans"/>
              </a:rPr>
              <a:t> similares", "clientes que compraron este artículo", y también a través de recomendaciones seleccionadas en su página de inicio, en la parte inferior de las páginas de artículos y a través de correos electrónicos. Esto permite desarrollar recomendaciones personalizadas</a:t>
            </a:r>
            <a:endParaRPr sz="1700">
              <a:solidFill>
                <a:srgbClr val="28262B"/>
              </a:solidFill>
              <a:latin typeface="DM Sans"/>
              <a:ea typeface="DM Sans"/>
              <a:cs typeface="DM Sans"/>
              <a:sym typeface="DM Sans"/>
            </a:endParaRPr>
          </a:p>
        </p:txBody>
      </p:sp>
      <p:pic>
        <p:nvPicPr>
          <p:cNvPr id="1029" name="Google Shape;1029;p130"/>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1030" name="Google Shape;1030;p130"/>
          <p:cNvPicPr preferRelativeResize="0"/>
          <p:nvPr/>
        </p:nvPicPr>
        <p:blipFill>
          <a:blip r:embed="rId4">
            <a:alphaModFix/>
          </a:blip>
          <a:stretch>
            <a:fillRect/>
          </a:stretch>
        </p:blipFill>
        <p:spPr>
          <a:xfrm>
            <a:off x="5614313" y="1221675"/>
            <a:ext cx="2872275" cy="287227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131"/>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Detección de Fraude</a:t>
            </a:r>
            <a:endParaRPr b="1" i="0" sz="3000" u="none" cap="none" strike="noStrike">
              <a:solidFill>
                <a:schemeClr val="dk1"/>
              </a:solidFill>
              <a:latin typeface="DM Sans"/>
              <a:ea typeface="DM Sans"/>
              <a:cs typeface="DM Sans"/>
              <a:sym typeface="DM Sans"/>
            </a:endParaRPr>
          </a:p>
        </p:txBody>
      </p:sp>
      <p:sp>
        <p:nvSpPr>
          <p:cNvPr id="1036" name="Google Shape;1036;p131"/>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037" name="Google Shape;1037;p131"/>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038" name="Google Shape;1038;p131"/>
          <p:cNvSpPr txBox="1"/>
          <p:nvPr/>
        </p:nvSpPr>
        <p:spPr>
          <a:xfrm>
            <a:off x="573750" y="930300"/>
            <a:ext cx="4734900" cy="3586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700">
                <a:solidFill>
                  <a:srgbClr val="28262B"/>
                </a:solidFill>
                <a:latin typeface="DM Sans"/>
                <a:ea typeface="DM Sans"/>
                <a:cs typeface="DM Sans"/>
                <a:sym typeface="DM Sans"/>
              </a:rPr>
              <a:t>FICO, la empresa que crea calificaciones crediticias que se utilizan para determinar la solvencia, utiliza redes neuronales para potenciar su inteligencia artificial para predecir transacciones fraudulentas. Los factores que afectan el resultado final de la red neuronal artificial incluyen la frecuencia y el tamaño de la transacción y el tipo de minorista involucrado.</a:t>
            </a:r>
            <a:endParaRPr sz="1700">
              <a:solidFill>
                <a:srgbClr val="28262B"/>
              </a:solidFill>
              <a:latin typeface="DM Sans"/>
              <a:ea typeface="DM Sans"/>
              <a:cs typeface="DM Sans"/>
              <a:sym typeface="DM Sans"/>
            </a:endParaRPr>
          </a:p>
        </p:txBody>
      </p:sp>
      <p:pic>
        <p:nvPicPr>
          <p:cNvPr id="1039" name="Google Shape;1039;p131"/>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1040" name="Google Shape;1040;p131"/>
          <p:cNvPicPr preferRelativeResize="0"/>
          <p:nvPr/>
        </p:nvPicPr>
        <p:blipFill>
          <a:blip r:embed="rId4">
            <a:alphaModFix/>
          </a:blip>
          <a:stretch>
            <a:fillRect/>
          </a:stretch>
        </p:blipFill>
        <p:spPr>
          <a:xfrm>
            <a:off x="5426525" y="1135613"/>
            <a:ext cx="2872275" cy="287227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32"/>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1046" name="Google Shape;1046;p132"/>
          <p:cNvSpPr txBox="1"/>
          <p:nvPr/>
        </p:nvSpPr>
        <p:spPr>
          <a:xfrm>
            <a:off x="654950" y="1473975"/>
            <a:ext cx="7855500" cy="2493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A continuación utilizaremos el siguiente </a:t>
            </a:r>
            <a:r>
              <a:rPr lang="es" sz="2500" u="sng">
                <a:solidFill>
                  <a:srgbClr val="83AEFB"/>
                </a:solidFill>
                <a:latin typeface="DM Sans"/>
                <a:ea typeface="DM Sans"/>
                <a:cs typeface="DM Sans"/>
                <a:sym typeface="DM Sans"/>
                <a:hlinkClick r:id="rId3">
                  <a:extLst>
                    <a:ext uri="{A12FA001-AC4F-418D-AE19-62706E023703}">
                      <ahyp:hlinkClr val="tx"/>
                    </a:ext>
                  </a:extLst>
                </a:hlinkClick>
              </a:rPr>
              <a:t>enlace</a:t>
            </a:r>
            <a:r>
              <a:rPr lang="es" sz="2500">
                <a:solidFill>
                  <a:srgbClr val="B7B7B7"/>
                </a:solidFill>
                <a:latin typeface="DM Sans"/>
                <a:ea typeface="DM Sans"/>
                <a:cs typeface="DM Sans"/>
                <a:sym typeface="DM Sans"/>
              </a:rPr>
              <a:t> para entender el funcionamiento de las redes neuronales.</a:t>
            </a:r>
            <a:endParaRPr sz="25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sz="25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Graficamos diferentes objetos y por medio de redes neuronales aprovecharemos el uso de sistemas de detección de objetos</a:t>
            </a:r>
            <a:endParaRPr sz="2500">
              <a:solidFill>
                <a:srgbClr val="B7B7B7"/>
              </a:solidFill>
              <a:latin typeface="DM Sans"/>
              <a:ea typeface="DM Sans"/>
              <a:cs typeface="DM Sans"/>
              <a:sym typeface="DM Sans"/>
            </a:endParaRPr>
          </a:p>
        </p:txBody>
      </p:sp>
      <p:grpSp>
        <p:nvGrpSpPr>
          <p:cNvPr id="1047" name="Google Shape;1047;p132"/>
          <p:cNvGrpSpPr/>
          <p:nvPr/>
        </p:nvGrpSpPr>
        <p:grpSpPr>
          <a:xfrm>
            <a:off x="473351" y="619523"/>
            <a:ext cx="738900" cy="738900"/>
            <a:chOff x="473351" y="619523"/>
            <a:chExt cx="738900" cy="738900"/>
          </a:xfrm>
        </p:grpSpPr>
        <p:sp>
          <p:nvSpPr>
            <p:cNvPr id="1048" name="Google Shape;1048;p13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49" name="Google Shape;1049;p132"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grpSp>
        <p:nvGrpSpPr>
          <p:cNvPr id="1054" name="Google Shape;1054;p133"/>
          <p:cNvGrpSpPr/>
          <p:nvPr/>
        </p:nvGrpSpPr>
        <p:grpSpPr>
          <a:xfrm>
            <a:off x="4202556" y="994173"/>
            <a:ext cx="738900" cy="738900"/>
            <a:chOff x="974706" y="2467173"/>
            <a:chExt cx="738900" cy="738900"/>
          </a:xfrm>
        </p:grpSpPr>
        <p:sp>
          <p:nvSpPr>
            <p:cNvPr id="1055" name="Google Shape;1055;p133"/>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56" name="Google Shape;1056;p133"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1057" name="Google Shape;1057;p133"/>
          <p:cNvSpPr txBox="1"/>
          <p:nvPr/>
        </p:nvSpPr>
        <p:spPr>
          <a:xfrm>
            <a:off x="450150" y="1733075"/>
            <a:ext cx="82437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Detección de objetos</a:t>
            </a:r>
            <a:endParaRPr b="1" i="0" sz="4000" u="none" cap="none" strike="noStrike">
              <a:solidFill>
                <a:schemeClr val="dk1"/>
              </a:solidFill>
              <a:highlight>
                <a:srgbClr val="EAFF6A"/>
              </a:highlight>
              <a:latin typeface="DM Sans"/>
              <a:ea typeface="DM Sans"/>
              <a:cs typeface="DM Sans"/>
              <a:sym typeface="DM Sans"/>
            </a:endParaRPr>
          </a:p>
        </p:txBody>
      </p:sp>
      <p:sp>
        <p:nvSpPr>
          <p:cNvPr id="1058" name="Google Shape;1058;p133"/>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15-20 mins</a:t>
            </a:r>
            <a:endParaRPr b="1" i="0" sz="2000" u="none" cap="none" strike="noStrike">
              <a:solidFill>
                <a:srgbClr val="83AEFB"/>
              </a:solidFill>
              <a:latin typeface="DM Sans"/>
              <a:ea typeface="DM Sans"/>
              <a:cs typeface="DM Sans"/>
              <a:sym typeface="DM Sans"/>
            </a:endParaRPr>
          </a:p>
        </p:txBody>
      </p:sp>
      <p:sp>
        <p:nvSpPr>
          <p:cNvPr id="1059" name="Google Shape;1059;p133"/>
          <p:cNvSpPr txBox="1"/>
          <p:nvPr/>
        </p:nvSpPr>
        <p:spPr>
          <a:xfrm>
            <a:off x="801025" y="2947550"/>
            <a:ext cx="75561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lang="es" sz="2000">
                <a:solidFill>
                  <a:srgbClr val="999999"/>
                </a:solidFill>
                <a:latin typeface="DM Sans"/>
                <a:ea typeface="DM Sans"/>
                <a:cs typeface="DM Sans"/>
                <a:sym typeface="DM Sans"/>
              </a:rPr>
              <a:t>En esta oportunidad utilizaremos lo aprendido en clase para poner en práctica los conceptos de Deep Learning</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Origen</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grpSp>
        <p:nvGrpSpPr>
          <p:cNvPr id="1064" name="Google Shape;1064;p134"/>
          <p:cNvGrpSpPr/>
          <p:nvPr/>
        </p:nvGrpSpPr>
        <p:grpSpPr>
          <a:xfrm>
            <a:off x="457347" y="468298"/>
            <a:ext cx="431074" cy="431074"/>
            <a:chOff x="974706" y="2467173"/>
            <a:chExt cx="738900" cy="738900"/>
          </a:xfrm>
        </p:grpSpPr>
        <p:sp>
          <p:nvSpPr>
            <p:cNvPr id="1065" name="Google Shape;1065;p134"/>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66" name="Google Shape;1066;p134"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1067" name="Google Shape;1067;p134"/>
          <p:cNvSpPr txBox="1"/>
          <p:nvPr/>
        </p:nvSpPr>
        <p:spPr>
          <a:xfrm>
            <a:off x="475200" y="831975"/>
            <a:ext cx="5345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Detección de objetos</a:t>
            </a:r>
            <a:endParaRPr b="1" i="0" sz="3000" u="none" cap="none" strike="noStrike">
              <a:solidFill>
                <a:schemeClr val="dk1"/>
              </a:solidFill>
              <a:latin typeface="DM Sans"/>
              <a:ea typeface="DM Sans"/>
              <a:cs typeface="DM Sans"/>
              <a:sym typeface="DM Sans"/>
            </a:endParaRPr>
          </a:p>
        </p:txBody>
      </p:sp>
      <p:sp>
        <p:nvSpPr>
          <p:cNvPr id="1068" name="Google Shape;1068;p134"/>
          <p:cNvSpPr/>
          <p:nvPr/>
        </p:nvSpPr>
        <p:spPr>
          <a:xfrm>
            <a:off x="5846649" y="38"/>
            <a:ext cx="32973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69" name="Google Shape;1069;p134"/>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1070" name="Google Shape;1070;p134"/>
          <p:cNvSpPr txBox="1"/>
          <p:nvPr/>
        </p:nvSpPr>
        <p:spPr>
          <a:xfrm>
            <a:off x="523950" y="1432275"/>
            <a:ext cx="5247600" cy="287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750">
                <a:latin typeface="DM Sans"/>
                <a:ea typeface="DM Sans"/>
                <a:cs typeface="DM Sans"/>
                <a:sym typeface="DM Sans"/>
              </a:rPr>
              <a:t>Nos reuniremos en breakout rooms y formaremos grupos, cada estudiante </a:t>
            </a:r>
            <a:r>
              <a:rPr lang="es" sz="1750">
                <a:latin typeface="DM Sans"/>
                <a:ea typeface="DM Sans"/>
                <a:cs typeface="DM Sans"/>
                <a:sym typeface="DM Sans"/>
              </a:rPr>
              <a:t>deberá</a:t>
            </a:r>
            <a:r>
              <a:rPr lang="es" sz="1750">
                <a:latin typeface="DM Sans"/>
                <a:ea typeface="DM Sans"/>
                <a:cs typeface="DM Sans"/>
                <a:sym typeface="DM Sans"/>
              </a:rPr>
              <a:t> tomar turnos como dibujante y espectador en Quick Drive:</a:t>
            </a:r>
            <a:endParaRPr sz="1750">
              <a:latin typeface="DM Sans"/>
              <a:ea typeface="DM Sans"/>
              <a:cs typeface="DM Sans"/>
              <a:sym typeface="DM Sans"/>
            </a:endParaRPr>
          </a:p>
          <a:p>
            <a:pPr indent="-339725" lvl="0" marL="457200" marR="0" rtl="0" algn="l">
              <a:lnSpc>
                <a:spcPct val="100000"/>
              </a:lnSpc>
              <a:spcBef>
                <a:spcPts val="0"/>
              </a:spcBef>
              <a:spcAft>
                <a:spcPts val="0"/>
              </a:spcAft>
              <a:buSzPts val="1750"/>
              <a:buFont typeface="DM Sans"/>
              <a:buAutoNum type="arabicPeriod"/>
            </a:pPr>
            <a:r>
              <a:rPr lang="es" sz="1750">
                <a:latin typeface="DM Sans"/>
                <a:ea typeface="DM Sans"/>
                <a:cs typeface="DM Sans"/>
                <a:sym typeface="DM Sans"/>
              </a:rPr>
              <a:t>Quienes </a:t>
            </a:r>
            <a:r>
              <a:rPr lang="es" sz="1750">
                <a:latin typeface="DM Sans"/>
                <a:ea typeface="DM Sans"/>
                <a:cs typeface="DM Sans"/>
                <a:sym typeface="DM Sans"/>
              </a:rPr>
              <a:t>estén</a:t>
            </a:r>
            <a:r>
              <a:rPr lang="es" sz="1750">
                <a:latin typeface="DM Sans"/>
                <a:ea typeface="DM Sans"/>
                <a:cs typeface="DM Sans"/>
                <a:sym typeface="DM Sans"/>
              </a:rPr>
              <a:t> observando </a:t>
            </a:r>
            <a:r>
              <a:rPr lang="es" sz="1750">
                <a:latin typeface="DM Sans"/>
                <a:ea typeface="DM Sans"/>
                <a:cs typeface="DM Sans"/>
                <a:sym typeface="DM Sans"/>
              </a:rPr>
              <a:t>deberán</a:t>
            </a:r>
            <a:r>
              <a:rPr lang="es" sz="1750">
                <a:latin typeface="DM Sans"/>
                <a:ea typeface="DM Sans"/>
                <a:cs typeface="DM Sans"/>
                <a:sym typeface="DM Sans"/>
              </a:rPr>
              <a:t> adivinar lo que el usuario </a:t>
            </a:r>
            <a:r>
              <a:rPr lang="es" sz="1750">
                <a:latin typeface="DM Sans"/>
                <a:ea typeface="DM Sans"/>
                <a:cs typeface="DM Sans"/>
                <a:sym typeface="DM Sans"/>
              </a:rPr>
              <a:t>está</a:t>
            </a:r>
            <a:r>
              <a:rPr lang="es" sz="1750">
                <a:latin typeface="DM Sans"/>
                <a:ea typeface="DM Sans"/>
                <a:cs typeface="DM Sans"/>
                <a:sym typeface="DM Sans"/>
              </a:rPr>
              <a:t> dibujando antes que la </a:t>
            </a:r>
            <a:r>
              <a:rPr lang="es" sz="1750">
                <a:latin typeface="DM Sans"/>
                <a:ea typeface="DM Sans"/>
                <a:cs typeface="DM Sans"/>
                <a:sym typeface="DM Sans"/>
              </a:rPr>
              <a:t>aplicación</a:t>
            </a:r>
            <a:endParaRPr sz="1750">
              <a:latin typeface="DM Sans"/>
              <a:ea typeface="DM Sans"/>
              <a:cs typeface="DM Sans"/>
              <a:sym typeface="DM Sans"/>
            </a:endParaRPr>
          </a:p>
          <a:p>
            <a:pPr indent="-339725" lvl="0" marL="457200" marR="0" rtl="0" algn="l">
              <a:lnSpc>
                <a:spcPct val="100000"/>
              </a:lnSpc>
              <a:spcBef>
                <a:spcPts val="0"/>
              </a:spcBef>
              <a:spcAft>
                <a:spcPts val="0"/>
              </a:spcAft>
              <a:buSzPts val="1750"/>
              <a:buFont typeface="DM Sans"/>
              <a:buAutoNum type="arabicPeriod"/>
            </a:pPr>
            <a:r>
              <a:rPr lang="es" sz="1750">
                <a:latin typeface="DM Sans"/>
                <a:ea typeface="DM Sans"/>
                <a:cs typeface="DM Sans"/>
                <a:sym typeface="DM Sans"/>
              </a:rPr>
              <a:t>Al final de la ronda intercambiaremos ideas sobre el uso de esta tecnología: Si puede identificar dibujos ¿qué más </a:t>
            </a:r>
            <a:r>
              <a:rPr lang="es" sz="1750">
                <a:latin typeface="DM Sans"/>
                <a:ea typeface="DM Sans"/>
                <a:cs typeface="DM Sans"/>
                <a:sym typeface="DM Sans"/>
              </a:rPr>
              <a:t>podría</a:t>
            </a:r>
            <a:r>
              <a:rPr lang="es" sz="1750">
                <a:latin typeface="DM Sans"/>
                <a:ea typeface="DM Sans"/>
                <a:cs typeface="DM Sans"/>
                <a:sym typeface="DM Sans"/>
              </a:rPr>
              <a:t> hacer?</a:t>
            </a:r>
            <a:endParaRPr sz="1750">
              <a:latin typeface="DM Sans"/>
              <a:ea typeface="DM Sans"/>
              <a:cs typeface="DM Sans"/>
              <a:sym typeface="DM Sans"/>
            </a:endParaRPr>
          </a:p>
        </p:txBody>
      </p:sp>
      <p:sp>
        <p:nvSpPr>
          <p:cNvPr id="1071" name="Google Shape;1071;p134"/>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pic>
        <p:nvPicPr>
          <p:cNvPr id="1072" name="Google Shape;1072;p134"/>
          <p:cNvPicPr preferRelativeResize="0"/>
          <p:nvPr/>
        </p:nvPicPr>
        <p:blipFill>
          <a:blip r:embed="rId5">
            <a:alphaModFix/>
          </a:blip>
          <a:stretch>
            <a:fillRect/>
          </a:stretch>
        </p:blipFill>
        <p:spPr>
          <a:xfrm>
            <a:off x="5846650" y="750475"/>
            <a:ext cx="3297300" cy="352257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13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136"/>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CLASE N°</a:t>
            </a:r>
            <a:r>
              <a:rPr lang="es" sz="1600">
                <a:solidFill>
                  <a:schemeClr val="dk1"/>
                </a:solidFill>
                <a:latin typeface="DM Sans"/>
                <a:ea typeface="DM Sans"/>
                <a:cs typeface="DM Sans"/>
                <a:sym typeface="DM Sans"/>
              </a:rPr>
              <a:t>27 - Parte I</a:t>
            </a:r>
            <a:endParaRPr b="0" i="0" sz="1400" u="none" cap="none" strike="noStrike">
              <a:solidFill>
                <a:srgbClr val="000000"/>
              </a:solidFill>
              <a:latin typeface="DM Sans"/>
              <a:ea typeface="DM Sans"/>
              <a:cs typeface="DM Sans"/>
              <a:sym typeface="DM Sans"/>
            </a:endParaRPr>
          </a:p>
        </p:txBody>
      </p:sp>
      <p:sp>
        <p:nvSpPr>
          <p:cNvPr id="1083" name="Google Shape;1083;p136"/>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Glosario</a:t>
            </a:r>
            <a:endParaRPr b="1" i="0" sz="4000" u="none" cap="none" strike="noStrike">
              <a:solidFill>
                <a:schemeClr val="dk1"/>
              </a:solidFill>
              <a:latin typeface="DM Sans"/>
              <a:ea typeface="DM Sans"/>
              <a:cs typeface="DM Sans"/>
              <a:sym typeface="DM Sans"/>
            </a:endParaRPr>
          </a:p>
        </p:txBody>
      </p:sp>
      <p:sp>
        <p:nvSpPr>
          <p:cNvPr id="1084" name="Google Shape;1084;p136"/>
          <p:cNvSpPr txBox="1"/>
          <p:nvPr/>
        </p:nvSpPr>
        <p:spPr>
          <a:xfrm>
            <a:off x="475200" y="1367350"/>
            <a:ext cx="3890400" cy="3021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Deep Learning</a:t>
            </a:r>
            <a:r>
              <a:rPr b="1" i="0" lang="es" sz="1350" u="none" cap="none" strike="noStrike">
                <a:solidFill>
                  <a:schemeClr val="dk1"/>
                </a:solidFill>
                <a:latin typeface="DM Sans"/>
                <a:ea typeface="DM Sans"/>
                <a:cs typeface="DM Sans"/>
                <a:sym typeface="DM Sans"/>
              </a:rPr>
              <a:t>: </a:t>
            </a:r>
            <a:r>
              <a:rPr lang="es" sz="1350">
                <a:solidFill>
                  <a:schemeClr val="dk1"/>
                </a:solidFill>
                <a:highlight>
                  <a:schemeClr val="lt1"/>
                </a:highlight>
                <a:latin typeface="DM Sans"/>
                <a:ea typeface="DM Sans"/>
                <a:cs typeface="DM Sans"/>
                <a:sym typeface="DM Sans"/>
              </a:rPr>
              <a:t>un subconjunto de </a:t>
            </a:r>
            <a:r>
              <a:rPr b="1" lang="es" sz="1350">
                <a:solidFill>
                  <a:schemeClr val="dk1"/>
                </a:solidFill>
                <a:highlight>
                  <a:schemeClr val="lt1"/>
                </a:highlight>
                <a:latin typeface="DM Sans"/>
                <a:ea typeface="DM Sans"/>
                <a:cs typeface="DM Sans"/>
                <a:sym typeface="DM Sans"/>
              </a:rPr>
              <a:t>machine learning</a:t>
            </a:r>
            <a:r>
              <a:rPr lang="es" sz="1350">
                <a:solidFill>
                  <a:schemeClr val="dk1"/>
                </a:solidFill>
                <a:highlight>
                  <a:schemeClr val="lt1"/>
                </a:highlight>
                <a:latin typeface="DM Sans"/>
                <a:ea typeface="DM Sans"/>
                <a:cs typeface="DM Sans"/>
                <a:sym typeface="DM Sans"/>
              </a:rPr>
              <a:t> donde las redes neuronales, algoritmos inspirados en cómo funciona el cerebro humano, aprenden de grandes cantidades de datos y son el fundamento de esta disciplina.</a:t>
            </a:r>
            <a:endParaRPr sz="1350">
              <a:solidFill>
                <a:schemeClr val="dk1"/>
              </a:solidFill>
              <a:highlight>
                <a:schemeClr val="lt1"/>
              </a:highlight>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t/>
            </a:r>
            <a:endParaRPr sz="1350">
              <a:solidFill>
                <a:schemeClr val="dk1"/>
              </a:solidFill>
              <a:highlight>
                <a:schemeClr val="lt1"/>
              </a:highlight>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Perceptrón multicapa (MLP)</a:t>
            </a:r>
            <a:r>
              <a:rPr b="1" i="0" lang="es" sz="1350" u="none" cap="none" strike="noStrike">
                <a:solidFill>
                  <a:schemeClr val="dk1"/>
                </a:solidFill>
                <a:latin typeface="DM Sans"/>
                <a:ea typeface="DM Sans"/>
                <a:cs typeface="DM Sans"/>
                <a:sym typeface="DM Sans"/>
              </a:rPr>
              <a:t>:</a:t>
            </a:r>
            <a:r>
              <a:rPr b="1" lang="es" sz="1350">
                <a:solidFill>
                  <a:schemeClr val="dk1"/>
                </a:solidFill>
                <a:latin typeface="DM Sans"/>
                <a:ea typeface="DM Sans"/>
                <a:cs typeface="DM Sans"/>
                <a:sym typeface="DM Sans"/>
              </a:rPr>
              <a:t> </a:t>
            </a:r>
            <a:r>
              <a:rPr lang="es" sz="1350">
                <a:solidFill>
                  <a:srgbClr val="17161B"/>
                </a:solidFill>
                <a:latin typeface="DM Sans"/>
                <a:ea typeface="DM Sans"/>
                <a:cs typeface="DM Sans"/>
                <a:sym typeface="DM Sans"/>
              </a:rPr>
              <a:t>Un perceptrón multicapa (MLP) es una red neuronal artificial que genera un conjunto de salidas a partir de un conjunto de entradas. </a:t>
            </a:r>
            <a:endParaRPr sz="1350">
              <a:solidFill>
                <a:srgbClr val="17161B"/>
              </a:solidFill>
              <a:latin typeface="DM Sans"/>
              <a:ea typeface="DM Sans"/>
              <a:cs typeface="DM Sans"/>
              <a:sym typeface="DM Sans"/>
            </a:endParaRPr>
          </a:p>
          <a:p>
            <a:pPr indent="0" lvl="0" marL="0" rtl="0" algn="just">
              <a:lnSpc>
                <a:spcPct val="150000"/>
              </a:lnSpc>
              <a:spcBef>
                <a:spcPts val="0"/>
              </a:spcBef>
              <a:spcAft>
                <a:spcPts val="0"/>
              </a:spcAft>
              <a:buClr>
                <a:schemeClr val="dk1"/>
              </a:buClr>
              <a:buSzPts val="1100"/>
              <a:buFont typeface="Arial"/>
              <a:buNone/>
            </a:pPr>
            <a:r>
              <a:t/>
            </a:r>
            <a:endParaRPr sz="1350">
              <a:solidFill>
                <a:srgbClr val="17161B"/>
              </a:solidFill>
              <a:latin typeface="DM Sans"/>
              <a:ea typeface="DM Sans"/>
              <a:cs typeface="DM Sans"/>
              <a:sym typeface="DM Sans"/>
            </a:endParaRPr>
          </a:p>
        </p:txBody>
      </p:sp>
      <p:sp>
        <p:nvSpPr>
          <p:cNvPr id="1085" name="Google Shape;1085;p136"/>
          <p:cNvSpPr txBox="1"/>
          <p:nvPr/>
        </p:nvSpPr>
        <p:spPr>
          <a:xfrm>
            <a:off x="4533775" y="1367350"/>
            <a:ext cx="3962400" cy="3093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Redes neuronales convolucionales</a:t>
            </a:r>
            <a:r>
              <a:rPr b="1" i="0" lang="es" sz="1350" u="none" cap="none" strike="noStrike">
                <a:solidFill>
                  <a:schemeClr val="dk1"/>
                </a:solidFill>
                <a:latin typeface="DM Sans"/>
                <a:ea typeface="DM Sans"/>
                <a:cs typeface="DM Sans"/>
                <a:sym typeface="DM Sans"/>
              </a:rPr>
              <a:t>:</a:t>
            </a:r>
            <a:r>
              <a:rPr b="1" lang="es" sz="1350">
                <a:solidFill>
                  <a:schemeClr val="dk1"/>
                </a:solidFill>
                <a:latin typeface="DM Sans"/>
                <a:ea typeface="DM Sans"/>
                <a:cs typeface="DM Sans"/>
                <a:sym typeface="DM Sans"/>
              </a:rPr>
              <a:t> </a:t>
            </a:r>
            <a:r>
              <a:rPr lang="es" sz="1350">
                <a:solidFill>
                  <a:srgbClr val="151515"/>
                </a:solidFill>
                <a:highlight>
                  <a:schemeClr val="lt1"/>
                </a:highlight>
                <a:latin typeface="DM Sans"/>
                <a:ea typeface="DM Sans"/>
                <a:cs typeface="DM Sans"/>
                <a:sym typeface="DM Sans"/>
              </a:rPr>
              <a:t>s un tipo de red neuronal artificial (ANN) utilizada en el reconocimiento y procesamiento de imágenes que está diseñada específicamente para procesar datos en píxeles.</a:t>
            </a:r>
            <a:endParaRPr sz="1350">
              <a:solidFill>
                <a:srgbClr val="151515"/>
              </a:solidFill>
              <a:highlight>
                <a:schemeClr val="lt1"/>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2000"/>
              <a:buFont typeface="Arial"/>
              <a:buNone/>
            </a:pPr>
            <a:r>
              <a:t/>
            </a:r>
            <a:endParaRPr sz="1350">
              <a:solidFill>
                <a:srgbClr val="151515"/>
              </a:solidFill>
              <a:highlight>
                <a:srgbClr val="FFFFFF"/>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2000"/>
              <a:buFont typeface="Arial"/>
              <a:buNone/>
            </a:pPr>
            <a:r>
              <a:t/>
            </a:r>
            <a:endParaRPr sz="1350">
              <a:solidFill>
                <a:srgbClr val="151515"/>
              </a:solidFill>
              <a:highlight>
                <a:srgbClr val="FFFFFF"/>
              </a:highlight>
              <a:latin typeface="DM Sans"/>
              <a:ea typeface="DM Sans"/>
              <a:cs typeface="DM Sans"/>
              <a:sym typeface="DM Sans"/>
            </a:endParaRPr>
          </a:p>
          <a:p>
            <a:pPr indent="0" lvl="0" marL="0" rtl="0" algn="l">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Redes neuronales recurrentes</a:t>
            </a:r>
            <a:r>
              <a:rPr b="1" lang="es" sz="1350">
                <a:solidFill>
                  <a:schemeClr val="dk1"/>
                </a:solidFill>
                <a:latin typeface="DM Sans"/>
                <a:ea typeface="DM Sans"/>
                <a:cs typeface="DM Sans"/>
                <a:sym typeface="DM Sans"/>
              </a:rPr>
              <a:t>: </a:t>
            </a:r>
            <a:r>
              <a:rPr lang="es" sz="1350">
                <a:solidFill>
                  <a:srgbClr val="28262B"/>
                </a:solidFill>
                <a:latin typeface="DM Sans"/>
                <a:ea typeface="DM Sans"/>
                <a:cs typeface="DM Sans"/>
                <a:sym typeface="DM Sans"/>
              </a:rPr>
              <a:t>Son un tipo de red neuronal artificial que utiliza datos secuenciales o datos de series temporales. Se usan comúnmente para problemas como traducción de idiomas, procesamiento de lenguaje natural (nlp), reconocimiento de voz y subtítulos de imágenes</a:t>
            </a:r>
            <a:endParaRPr sz="1350">
              <a:solidFill>
                <a:schemeClr val="dk1"/>
              </a:solidFill>
              <a:highlight>
                <a:schemeClr val="lt1"/>
              </a:highlight>
              <a:latin typeface="DM Sans"/>
              <a:ea typeface="DM Sans"/>
              <a:cs typeface="DM Sans"/>
              <a:sym typeface="DM Sans"/>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37"/>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Resumen</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de la </a:t>
            </a:r>
            <a:r>
              <a:rPr b="1" lang="es" sz="4000">
                <a:solidFill>
                  <a:schemeClr val="lt1"/>
                </a:solidFill>
                <a:latin typeface="DM Sans"/>
                <a:ea typeface="DM Sans"/>
                <a:cs typeface="DM Sans"/>
                <a:sym typeface="DM Sans"/>
              </a:rPr>
              <a:t>parte I</a:t>
            </a:r>
            <a:endParaRPr i="0" sz="4000" u="none" cap="none" strike="noStrike">
              <a:solidFill>
                <a:schemeClr val="lt1"/>
              </a:solidFill>
              <a:latin typeface="DM Sans"/>
              <a:ea typeface="DM Sans"/>
              <a:cs typeface="DM Sans"/>
              <a:sym typeface="DM Sans"/>
            </a:endParaRPr>
          </a:p>
        </p:txBody>
      </p:sp>
      <p:sp>
        <p:nvSpPr>
          <p:cNvPr id="1091" name="Google Shape;1091;p137"/>
          <p:cNvSpPr txBox="1"/>
          <p:nvPr/>
        </p:nvSpPr>
        <p:spPr>
          <a:xfrm>
            <a:off x="2109143" y="2090988"/>
            <a:ext cx="4925700" cy="2072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Introducción a Deep Learning</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Perceptrón y Perceptrón multicapa (MLP)</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Redes neuronales convolucionales (CNN)</a:t>
            </a:r>
            <a:endParaRPr sz="1350">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Redes neuronales recurrentes (RNN)</a:t>
            </a:r>
            <a:endParaRPr sz="1350">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Casos de uso: Industrias y ejemplos de aplicación</a:t>
            </a:r>
            <a:endParaRPr sz="1350">
              <a:solidFill>
                <a:schemeClr val="lt1"/>
              </a:solidFill>
              <a:latin typeface="DM Sans"/>
              <a:ea typeface="DM Sans"/>
              <a:cs typeface="DM Sans"/>
              <a:sym typeface="DM Sans"/>
            </a:endParaRPr>
          </a:p>
          <a:p>
            <a:pPr indent="0" lvl="0" marL="0" marR="0" rtl="0" algn="l">
              <a:lnSpc>
                <a:spcPct val="100000"/>
              </a:lnSpc>
              <a:spcBef>
                <a:spcPts val="1000"/>
              </a:spcBef>
              <a:spcAft>
                <a:spcPts val="0"/>
              </a:spcAft>
              <a:buNone/>
            </a:pPr>
            <a:r>
              <a:t/>
            </a:r>
            <a:endParaRPr sz="1350">
              <a:solidFill>
                <a:schemeClr val="lt1"/>
              </a:solidFill>
              <a:latin typeface="DM Sans"/>
              <a:ea typeface="DM Sans"/>
              <a:cs typeface="DM Sans"/>
              <a:sym typeface="DM Sans"/>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138"/>
          <p:cNvSpPr txBox="1"/>
          <p:nvPr/>
        </p:nvSpPr>
        <p:spPr>
          <a:xfrm>
            <a:off x="1461300" y="1406500"/>
            <a:ext cx="62214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6000"/>
              <a:buFont typeface="Arial"/>
              <a:buNone/>
            </a:pPr>
            <a:r>
              <a:rPr lang="es" sz="6000">
                <a:solidFill>
                  <a:srgbClr val="E8E7E3"/>
                </a:solidFill>
              </a:rPr>
              <a:t>🍔 </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1097" name="Google Shape;1097;p138"/>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a:t>
            </a:r>
            <a:r>
              <a:rPr lang="es" sz="2000">
                <a:solidFill>
                  <a:schemeClr val="lt1"/>
                </a:solidFill>
                <a:latin typeface="DM Sans"/>
                <a:ea typeface="DM Sans"/>
                <a:cs typeface="DM Sans"/>
                <a:sym typeface="DM Sans"/>
              </a:rPr>
              <a:t>3</a:t>
            </a:r>
            <a:r>
              <a:rPr b="0" i="0" lang="es" sz="2000" u="none" cap="none" strike="noStrike">
                <a:solidFill>
                  <a:schemeClr val="lt1"/>
                </a:solidFill>
                <a:latin typeface="DM Sans"/>
                <a:ea typeface="DM Sans"/>
                <a:cs typeface="DM Sans"/>
                <a:sym typeface="DM Sans"/>
              </a:rPr>
              <a:t>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139"/>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1103" name="Google Shape;1103;p139"/>
          <p:cNvPicPr preferRelativeResize="0"/>
          <p:nvPr/>
        </p:nvPicPr>
        <p:blipFill rotWithShape="1">
          <a:blip r:embed="rId3">
            <a:alphaModFix/>
          </a:blip>
          <a:srcRect b="0" l="0" r="0" t="0"/>
          <a:stretch/>
        </p:blipFill>
        <p:spPr>
          <a:xfrm>
            <a:off x="2172438" y="1545313"/>
            <a:ext cx="196975" cy="196975"/>
          </a:xfrm>
          <a:prstGeom prst="rect">
            <a:avLst/>
          </a:prstGeom>
          <a:noFill/>
          <a:ln>
            <a:noFill/>
          </a:ln>
        </p:spPr>
      </p:pic>
      <p:sp>
        <p:nvSpPr>
          <p:cNvPr id="1104" name="Google Shape;1104;p139"/>
          <p:cNvSpPr txBox="1"/>
          <p:nvPr/>
        </p:nvSpPr>
        <p:spPr>
          <a:xfrm>
            <a:off x="2690561" y="1451613"/>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lt1"/>
                </a:solidFill>
                <a:latin typeface="DM Sans"/>
                <a:ea typeface="DM Sans"/>
                <a:cs typeface="DM Sans"/>
                <a:sym typeface="DM Sans"/>
              </a:rPr>
              <a:t>Introducir </a:t>
            </a:r>
            <a:r>
              <a:rPr lang="es" sz="1350">
                <a:solidFill>
                  <a:schemeClr val="lt1"/>
                </a:solidFill>
                <a:latin typeface="DM Sans"/>
                <a:ea typeface="DM Sans"/>
                <a:cs typeface="DM Sans"/>
                <a:sym typeface="DM Sans"/>
              </a:rPr>
              <a:t>a los estudiantes al mundo del procesamiento de Lenguaje Natural</a:t>
            </a:r>
            <a:endParaRPr b="0" i="0" sz="1350" u="none" cap="none" strike="noStrike">
              <a:solidFill>
                <a:schemeClr val="lt1"/>
              </a:solidFill>
              <a:latin typeface="DM Sans"/>
              <a:ea typeface="DM Sans"/>
              <a:cs typeface="DM Sans"/>
              <a:sym typeface="DM Sans"/>
            </a:endParaRPr>
          </a:p>
        </p:txBody>
      </p:sp>
      <p:pic>
        <p:nvPicPr>
          <p:cNvPr id="1105" name="Google Shape;1105;p139"/>
          <p:cNvPicPr preferRelativeResize="0"/>
          <p:nvPr/>
        </p:nvPicPr>
        <p:blipFill rotWithShape="1">
          <a:blip r:embed="rId3">
            <a:alphaModFix/>
          </a:blip>
          <a:srcRect b="0" l="0" r="0" t="0"/>
          <a:stretch/>
        </p:blipFill>
        <p:spPr>
          <a:xfrm>
            <a:off x="2172738" y="2277638"/>
            <a:ext cx="196975" cy="196975"/>
          </a:xfrm>
          <a:prstGeom prst="rect">
            <a:avLst/>
          </a:prstGeom>
          <a:noFill/>
          <a:ln>
            <a:noFill/>
          </a:ln>
        </p:spPr>
      </p:pic>
      <p:sp>
        <p:nvSpPr>
          <p:cNvPr id="1106" name="Google Shape;1106;p139"/>
          <p:cNvSpPr txBox="1"/>
          <p:nvPr/>
        </p:nvSpPr>
        <p:spPr>
          <a:xfrm>
            <a:off x="2690561" y="2179926"/>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rgbClr val="FFFFFF"/>
                </a:solidFill>
                <a:latin typeface="DM Sans"/>
                <a:ea typeface="DM Sans"/>
                <a:cs typeface="DM Sans"/>
                <a:sym typeface="DM Sans"/>
              </a:rPr>
              <a:t>Explicar </a:t>
            </a:r>
            <a:r>
              <a:rPr lang="es" sz="1350">
                <a:solidFill>
                  <a:srgbClr val="FFFFFF"/>
                </a:solidFill>
                <a:latin typeface="DM Sans"/>
                <a:ea typeface="DM Sans"/>
                <a:cs typeface="DM Sans"/>
                <a:sym typeface="DM Sans"/>
              </a:rPr>
              <a:t>las técnicas básicas del dominio</a:t>
            </a:r>
            <a:endParaRPr i="0" sz="1350" u="none" cap="none" strike="noStrike">
              <a:solidFill>
                <a:srgbClr val="FFFFFF"/>
              </a:solidFill>
              <a:latin typeface="DM Sans"/>
              <a:ea typeface="DM Sans"/>
              <a:cs typeface="DM Sans"/>
              <a:sym typeface="DM Sans"/>
            </a:endParaRPr>
          </a:p>
        </p:txBody>
      </p:sp>
      <p:cxnSp>
        <p:nvCxnSpPr>
          <p:cNvPr id="1107" name="Google Shape;1107;p139"/>
          <p:cNvCxnSpPr>
            <a:endCxn id="1105" idx="0"/>
          </p:cNvCxnSpPr>
          <p:nvPr/>
        </p:nvCxnSpPr>
        <p:spPr>
          <a:xfrm flipH="1" rot="-5400000">
            <a:off x="2003175" y="2009588"/>
            <a:ext cx="535500" cy="600"/>
          </a:xfrm>
          <a:prstGeom prst="bentConnector3">
            <a:avLst>
              <a:gd fmla="val 50000"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140"/>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40"/>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MAPA DE </a:t>
            </a:r>
            <a:r>
              <a:rPr lang="es" sz="1600">
                <a:solidFill>
                  <a:schemeClr val="dk1"/>
                </a:solidFill>
                <a:latin typeface="DM Sans"/>
                <a:ea typeface="DM Sans"/>
                <a:cs typeface="DM Sans"/>
                <a:sym typeface="DM Sans"/>
              </a:rPr>
              <a:t>CONCEPTOS</a:t>
            </a:r>
            <a:endParaRPr>
              <a:latin typeface="DM Sans"/>
              <a:ea typeface="DM Sans"/>
              <a:cs typeface="DM Sans"/>
              <a:sym typeface="DM Sans"/>
            </a:endParaRPr>
          </a:p>
        </p:txBody>
      </p:sp>
      <p:sp>
        <p:nvSpPr>
          <p:cNvPr id="1114" name="Google Shape;1114;p140"/>
          <p:cNvSpPr/>
          <p:nvPr/>
        </p:nvSpPr>
        <p:spPr>
          <a:xfrm>
            <a:off x="1316769" y="2437925"/>
            <a:ext cx="1596900" cy="580200"/>
          </a:xfrm>
          <a:prstGeom prst="rect">
            <a:avLst/>
          </a:prstGeom>
          <a:solidFill>
            <a:srgbClr val="393B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chemeClr val="lt1"/>
                </a:solidFill>
                <a:latin typeface="DM Sans"/>
                <a:ea typeface="DM Sans"/>
                <a:cs typeface="DM Sans"/>
                <a:sym typeface="DM Sans"/>
              </a:rPr>
              <a:t>Introducción al procesamiento de Lenguaje Natural</a:t>
            </a:r>
            <a:endParaRPr sz="1200">
              <a:solidFill>
                <a:schemeClr val="lt1"/>
              </a:solidFill>
              <a:latin typeface="DM Sans"/>
              <a:ea typeface="DM Sans"/>
              <a:cs typeface="DM Sans"/>
              <a:sym typeface="DM Sans"/>
            </a:endParaRPr>
          </a:p>
        </p:txBody>
      </p:sp>
      <p:pic>
        <p:nvPicPr>
          <p:cNvPr id="1115" name="Google Shape;1115;p140"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sp>
        <p:nvSpPr>
          <p:cNvPr id="1116" name="Google Shape;1116;p140"/>
          <p:cNvSpPr/>
          <p:nvPr/>
        </p:nvSpPr>
        <p:spPr>
          <a:xfrm>
            <a:off x="5763455" y="744363"/>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900">
                <a:solidFill>
                  <a:srgbClr val="222222"/>
                </a:solidFill>
                <a:latin typeface="DM Sans"/>
                <a:ea typeface="DM Sans"/>
                <a:cs typeface="DM Sans"/>
                <a:sym typeface="DM Sans"/>
              </a:rPr>
              <a:t>NLP y características</a:t>
            </a:r>
            <a:endParaRPr sz="900">
              <a:solidFill>
                <a:srgbClr val="222222"/>
              </a:solidFill>
              <a:latin typeface="DM Sans"/>
              <a:ea typeface="DM Sans"/>
              <a:cs typeface="DM Sans"/>
              <a:sym typeface="DM Sans"/>
            </a:endParaRPr>
          </a:p>
        </p:txBody>
      </p:sp>
      <p:sp>
        <p:nvSpPr>
          <p:cNvPr id="1117" name="Google Shape;1117;p140"/>
          <p:cNvSpPr/>
          <p:nvPr/>
        </p:nvSpPr>
        <p:spPr>
          <a:xfrm>
            <a:off x="5763455" y="1343638"/>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000">
                <a:solidFill>
                  <a:srgbClr val="222222"/>
                </a:solidFill>
                <a:latin typeface="DM Sans"/>
                <a:ea typeface="DM Sans"/>
                <a:cs typeface="DM Sans"/>
                <a:sym typeface="DM Sans"/>
              </a:rPr>
              <a:t>Bag of Words</a:t>
            </a:r>
            <a:endParaRPr sz="1000">
              <a:solidFill>
                <a:srgbClr val="222222"/>
              </a:solidFill>
              <a:latin typeface="DM Sans"/>
              <a:ea typeface="DM Sans"/>
              <a:cs typeface="DM Sans"/>
              <a:sym typeface="DM Sans"/>
            </a:endParaRPr>
          </a:p>
        </p:txBody>
      </p:sp>
      <p:sp>
        <p:nvSpPr>
          <p:cNvPr id="1118" name="Google Shape;1118;p140"/>
          <p:cNvSpPr/>
          <p:nvPr/>
        </p:nvSpPr>
        <p:spPr>
          <a:xfrm>
            <a:off x="5763455" y="1974676"/>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000">
                <a:solidFill>
                  <a:srgbClr val="222222"/>
                </a:solidFill>
                <a:latin typeface="DM Sans"/>
                <a:ea typeface="DM Sans"/>
                <a:cs typeface="DM Sans"/>
                <a:sym typeface="DM Sans"/>
              </a:rPr>
              <a:t>Intro NLTK, DTM y TF-IDF score</a:t>
            </a:r>
            <a:endParaRPr sz="1000">
              <a:solidFill>
                <a:srgbClr val="222222"/>
              </a:solidFill>
              <a:latin typeface="DM Sans"/>
              <a:ea typeface="DM Sans"/>
              <a:cs typeface="DM Sans"/>
              <a:sym typeface="DM Sans"/>
            </a:endParaRPr>
          </a:p>
        </p:txBody>
      </p:sp>
      <p:sp>
        <p:nvSpPr>
          <p:cNvPr id="1119" name="Google Shape;1119;p140"/>
          <p:cNvSpPr/>
          <p:nvPr/>
        </p:nvSpPr>
        <p:spPr>
          <a:xfrm>
            <a:off x="5763475" y="2602925"/>
            <a:ext cx="1399200" cy="30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000">
                <a:solidFill>
                  <a:srgbClr val="222222"/>
                </a:solidFill>
                <a:latin typeface="DM Sans"/>
                <a:ea typeface="DM Sans"/>
                <a:cs typeface="DM Sans"/>
                <a:sym typeface="DM Sans"/>
              </a:rPr>
              <a:t>Otras técnicas NLP</a:t>
            </a:r>
            <a:endParaRPr sz="1000">
              <a:solidFill>
                <a:srgbClr val="222222"/>
              </a:solidFill>
              <a:latin typeface="DM Sans"/>
              <a:ea typeface="DM Sans"/>
              <a:cs typeface="DM Sans"/>
              <a:sym typeface="DM Sans"/>
            </a:endParaRPr>
          </a:p>
        </p:txBody>
      </p:sp>
      <p:sp>
        <p:nvSpPr>
          <p:cNvPr id="1120" name="Google Shape;1120;p140"/>
          <p:cNvSpPr/>
          <p:nvPr/>
        </p:nvSpPr>
        <p:spPr>
          <a:xfrm>
            <a:off x="5763450" y="3250375"/>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rgbClr val="222222"/>
                </a:solidFill>
                <a:latin typeface="DM Sans"/>
                <a:ea typeface="DM Sans"/>
                <a:cs typeface="DM Sans"/>
                <a:sym typeface="DM Sans"/>
              </a:rPr>
              <a:t>Intro a spacy</a:t>
            </a:r>
            <a:endParaRPr sz="1100">
              <a:solidFill>
                <a:srgbClr val="222222"/>
              </a:solidFill>
              <a:latin typeface="DM Sans"/>
              <a:ea typeface="DM Sans"/>
              <a:cs typeface="DM Sans"/>
              <a:sym typeface="DM Sans"/>
            </a:endParaRPr>
          </a:p>
        </p:txBody>
      </p:sp>
      <p:sp>
        <p:nvSpPr>
          <p:cNvPr id="1121" name="Google Shape;1121;p140"/>
          <p:cNvSpPr/>
          <p:nvPr/>
        </p:nvSpPr>
        <p:spPr>
          <a:xfrm>
            <a:off x="5763450" y="3867804"/>
            <a:ext cx="1399200" cy="3711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rgbClr val="222222"/>
                </a:solidFill>
                <a:latin typeface="DM Sans"/>
                <a:ea typeface="DM Sans"/>
                <a:cs typeface="DM Sans"/>
                <a:sym typeface="DM Sans"/>
              </a:rPr>
              <a:t>Análisis de sentimiento</a:t>
            </a:r>
            <a:endParaRPr sz="1100">
              <a:solidFill>
                <a:srgbClr val="222222"/>
              </a:solidFill>
              <a:latin typeface="DM Sans"/>
              <a:ea typeface="DM Sans"/>
              <a:cs typeface="DM Sans"/>
              <a:sym typeface="DM Sans"/>
            </a:endParaRPr>
          </a:p>
        </p:txBody>
      </p:sp>
      <p:cxnSp>
        <p:nvCxnSpPr>
          <p:cNvPr id="1122" name="Google Shape;1122;p140"/>
          <p:cNvCxnSpPr>
            <a:stCxn id="1114" idx="3"/>
            <a:endCxn id="1116" idx="1"/>
          </p:cNvCxnSpPr>
          <p:nvPr/>
        </p:nvCxnSpPr>
        <p:spPr>
          <a:xfrm flipH="1" rot="10800000">
            <a:off x="2913669" y="879725"/>
            <a:ext cx="2849700" cy="1848300"/>
          </a:xfrm>
          <a:prstGeom prst="bentConnector3">
            <a:avLst>
              <a:gd fmla="val 50002" name="adj1"/>
            </a:avLst>
          </a:prstGeom>
          <a:noFill/>
          <a:ln cap="flat" cmpd="sng" w="9525">
            <a:solidFill>
              <a:srgbClr val="CCCCCC"/>
            </a:solidFill>
            <a:prstDash val="solid"/>
            <a:round/>
            <a:headEnd len="med" w="med" type="none"/>
            <a:tailEnd len="med" w="med" type="oval"/>
          </a:ln>
        </p:spPr>
      </p:cxnSp>
      <p:cxnSp>
        <p:nvCxnSpPr>
          <p:cNvPr id="1123" name="Google Shape;1123;p140"/>
          <p:cNvCxnSpPr>
            <a:stCxn id="1114" idx="3"/>
            <a:endCxn id="1117" idx="1"/>
          </p:cNvCxnSpPr>
          <p:nvPr/>
        </p:nvCxnSpPr>
        <p:spPr>
          <a:xfrm flipH="1" rot="10800000">
            <a:off x="2913669" y="1478825"/>
            <a:ext cx="2849700" cy="1249200"/>
          </a:xfrm>
          <a:prstGeom prst="bentConnector3">
            <a:avLst>
              <a:gd fmla="val 50002" name="adj1"/>
            </a:avLst>
          </a:prstGeom>
          <a:noFill/>
          <a:ln cap="flat" cmpd="sng" w="9525">
            <a:solidFill>
              <a:srgbClr val="CCCCCC"/>
            </a:solidFill>
            <a:prstDash val="solid"/>
            <a:round/>
            <a:headEnd len="med" w="med" type="none"/>
            <a:tailEnd len="med" w="med" type="oval"/>
          </a:ln>
        </p:spPr>
      </p:cxnSp>
      <p:cxnSp>
        <p:nvCxnSpPr>
          <p:cNvPr id="1124" name="Google Shape;1124;p140"/>
          <p:cNvCxnSpPr>
            <a:stCxn id="1114" idx="3"/>
            <a:endCxn id="1118" idx="1"/>
          </p:cNvCxnSpPr>
          <p:nvPr/>
        </p:nvCxnSpPr>
        <p:spPr>
          <a:xfrm flipH="1" rot="10800000">
            <a:off x="2913669" y="2110025"/>
            <a:ext cx="2849700" cy="618000"/>
          </a:xfrm>
          <a:prstGeom prst="bentConnector3">
            <a:avLst>
              <a:gd fmla="val 50002" name="adj1"/>
            </a:avLst>
          </a:prstGeom>
          <a:noFill/>
          <a:ln cap="flat" cmpd="sng" w="9525">
            <a:solidFill>
              <a:srgbClr val="CCCCCC"/>
            </a:solidFill>
            <a:prstDash val="solid"/>
            <a:round/>
            <a:headEnd len="med" w="med" type="none"/>
            <a:tailEnd len="med" w="med" type="oval"/>
          </a:ln>
        </p:spPr>
      </p:cxnSp>
      <p:cxnSp>
        <p:nvCxnSpPr>
          <p:cNvPr id="1125" name="Google Shape;1125;p140"/>
          <p:cNvCxnSpPr>
            <a:stCxn id="1114" idx="3"/>
            <a:endCxn id="1119" idx="1"/>
          </p:cNvCxnSpPr>
          <p:nvPr/>
        </p:nvCxnSpPr>
        <p:spPr>
          <a:xfrm>
            <a:off x="2913669" y="2728025"/>
            <a:ext cx="2849700" cy="25200"/>
          </a:xfrm>
          <a:prstGeom prst="bentConnector3">
            <a:avLst>
              <a:gd fmla="val 50002" name="adj1"/>
            </a:avLst>
          </a:prstGeom>
          <a:noFill/>
          <a:ln cap="flat" cmpd="sng" w="9525">
            <a:solidFill>
              <a:srgbClr val="CCCCCC"/>
            </a:solidFill>
            <a:prstDash val="solid"/>
            <a:round/>
            <a:headEnd len="med" w="med" type="none"/>
            <a:tailEnd len="med" w="med" type="oval"/>
          </a:ln>
        </p:spPr>
      </p:cxnSp>
      <p:cxnSp>
        <p:nvCxnSpPr>
          <p:cNvPr id="1126" name="Google Shape;1126;p140"/>
          <p:cNvCxnSpPr>
            <a:stCxn id="1114" idx="3"/>
            <a:endCxn id="1120" idx="1"/>
          </p:cNvCxnSpPr>
          <p:nvPr/>
        </p:nvCxnSpPr>
        <p:spPr>
          <a:xfrm>
            <a:off x="2913669" y="2728025"/>
            <a:ext cx="2849700" cy="657600"/>
          </a:xfrm>
          <a:prstGeom prst="bentConnector3">
            <a:avLst>
              <a:gd fmla="val 50001" name="adj1"/>
            </a:avLst>
          </a:prstGeom>
          <a:noFill/>
          <a:ln cap="flat" cmpd="sng" w="9525">
            <a:solidFill>
              <a:srgbClr val="CCCCCC"/>
            </a:solidFill>
            <a:prstDash val="solid"/>
            <a:round/>
            <a:headEnd len="med" w="med" type="none"/>
            <a:tailEnd len="med" w="med" type="oval"/>
          </a:ln>
        </p:spPr>
      </p:cxnSp>
      <p:cxnSp>
        <p:nvCxnSpPr>
          <p:cNvPr id="1127" name="Google Shape;1127;p140"/>
          <p:cNvCxnSpPr>
            <a:stCxn id="1114" idx="3"/>
            <a:endCxn id="1121" idx="1"/>
          </p:cNvCxnSpPr>
          <p:nvPr/>
        </p:nvCxnSpPr>
        <p:spPr>
          <a:xfrm>
            <a:off x="2913669" y="2728025"/>
            <a:ext cx="2849700" cy="1325400"/>
          </a:xfrm>
          <a:prstGeom prst="bentConnector3">
            <a:avLst>
              <a:gd fmla="val 50001" name="adj1"/>
            </a:avLst>
          </a:prstGeom>
          <a:noFill/>
          <a:ln cap="flat" cmpd="sng" w="9525">
            <a:solidFill>
              <a:srgbClr val="CCCCCC"/>
            </a:solidFill>
            <a:prstDash val="solid"/>
            <a:round/>
            <a:headEnd len="med" w="med" type="none"/>
            <a:tailEnd len="med" w="med" type="oval"/>
          </a:ln>
        </p:spPr>
      </p:cxn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31" name="Shape 1131"/>
        <p:cNvGrpSpPr/>
        <p:nvPr/>
      </p:nvGrpSpPr>
      <p:grpSpPr>
        <a:xfrm>
          <a:off x="0" y="0"/>
          <a:ext cx="0" cy="0"/>
          <a:chOff x="0" y="0"/>
          <a:chExt cx="0" cy="0"/>
        </a:xfrm>
      </p:grpSpPr>
      <p:sp>
        <p:nvSpPr>
          <p:cNvPr id="1132" name="Google Shape;1132;p141"/>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Repaso</a:t>
            </a:r>
            <a:endParaRPr b="1" sz="3500">
              <a:solidFill>
                <a:srgbClr val="EAFF6A"/>
              </a:solidFill>
              <a:latin typeface="DM Sans"/>
              <a:ea typeface="DM Sans"/>
              <a:cs typeface="DM Sans"/>
              <a:sym typeface="DM Sans"/>
            </a:endParaRPr>
          </a:p>
        </p:txBody>
      </p:sp>
      <p:grpSp>
        <p:nvGrpSpPr>
          <p:cNvPr id="1133" name="Google Shape;1133;p141"/>
          <p:cNvGrpSpPr/>
          <p:nvPr/>
        </p:nvGrpSpPr>
        <p:grpSpPr>
          <a:xfrm>
            <a:off x="473351" y="619523"/>
            <a:ext cx="738900" cy="738900"/>
            <a:chOff x="473351" y="619523"/>
            <a:chExt cx="738900" cy="738900"/>
          </a:xfrm>
        </p:grpSpPr>
        <p:sp>
          <p:nvSpPr>
            <p:cNvPr id="1134" name="Google Shape;1134;p141"/>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5" name="Google Shape;1135;p141" title="ícono de repas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1136" name="Google Shape;1136;p141"/>
          <p:cNvSpPr txBox="1"/>
          <p:nvPr/>
        </p:nvSpPr>
        <p:spPr>
          <a:xfrm>
            <a:off x="2654700" y="2119338"/>
            <a:ext cx="3834600" cy="600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800"/>
              </a:spcAft>
              <a:buNone/>
            </a:pPr>
            <a:r>
              <a:rPr lang="es" sz="1350">
                <a:solidFill>
                  <a:schemeClr val="lt1"/>
                </a:solidFill>
                <a:latin typeface="DM Sans"/>
                <a:ea typeface="DM Sans"/>
                <a:cs typeface="DM Sans"/>
                <a:sym typeface="DM Sans"/>
              </a:rPr>
              <a:t>Les proponemos tomarse unos minutos para realizar un repaso de los conceptos aprendidos en Kahoot, ¿están listos?</a:t>
            </a:r>
            <a:endParaRPr sz="1350">
              <a:solidFill>
                <a:schemeClr val="lt1"/>
              </a:solidFill>
              <a:latin typeface="DM Sans"/>
              <a:ea typeface="DM Sans"/>
              <a:cs typeface="DM Sans"/>
              <a:sym typeface="DM Sans"/>
            </a:endParaRPr>
          </a:p>
        </p:txBody>
      </p:sp>
      <p:sp>
        <p:nvSpPr>
          <p:cNvPr id="1137" name="Google Shape;1137;p141"/>
          <p:cNvSpPr/>
          <p:nvPr/>
        </p:nvSpPr>
        <p:spPr>
          <a:xfrm>
            <a:off x="3378900" y="2938563"/>
            <a:ext cx="2386200" cy="4926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38" name="Google Shape;1138;p141"/>
          <p:cNvSpPr txBox="1"/>
          <p:nvPr/>
        </p:nvSpPr>
        <p:spPr>
          <a:xfrm>
            <a:off x="3378900" y="2988675"/>
            <a:ext cx="2350800" cy="39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DM Sans"/>
                <a:ea typeface="DM Sans"/>
                <a:cs typeface="DM Sans"/>
                <a:sym typeface="DM Sans"/>
              </a:rPr>
              <a:t>Profe, puedes compartir el PIN o link de acceso al juego</a:t>
            </a:r>
            <a:endParaRPr b="1" sz="1100">
              <a:solidFill>
                <a:schemeClr val="dk1"/>
              </a:solidFill>
              <a:latin typeface="DM Sans"/>
              <a:ea typeface="DM Sans"/>
              <a:cs typeface="DM Sans"/>
              <a:sym typeface="DM Sans"/>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142"/>
          <p:cNvSpPr txBox="1"/>
          <p:nvPr/>
        </p:nvSpPr>
        <p:spPr>
          <a:xfrm>
            <a:off x="1022175" y="1941375"/>
            <a:ext cx="69933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Procesamiento de lenguaje natural</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4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Definición</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6"/>
          <p:cNvSpPr txBox="1"/>
          <p:nvPr/>
        </p:nvSpPr>
        <p:spPr>
          <a:xfrm>
            <a:off x="501450" y="3294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Origen</a:t>
            </a:r>
            <a:endParaRPr b="1" i="0" sz="4000" u="none" cap="none" strike="noStrike">
              <a:solidFill>
                <a:schemeClr val="dk1"/>
              </a:solidFill>
              <a:latin typeface="DM Sans"/>
              <a:ea typeface="DM Sans"/>
              <a:cs typeface="DM Sans"/>
              <a:sym typeface="DM Sans"/>
            </a:endParaRPr>
          </a:p>
        </p:txBody>
      </p:sp>
      <p:sp>
        <p:nvSpPr>
          <p:cNvPr id="197" name="Google Shape;197;p36"/>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98" name="Google Shape;198;p36"/>
          <p:cNvPicPr preferRelativeResize="0"/>
          <p:nvPr/>
        </p:nvPicPr>
        <p:blipFill rotWithShape="1">
          <a:blip r:embed="rId3">
            <a:alphaModFix/>
          </a:blip>
          <a:srcRect b="0" l="0" r="0" t="2467"/>
          <a:stretch/>
        </p:blipFill>
        <p:spPr>
          <a:xfrm>
            <a:off x="941225" y="1024275"/>
            <a:ext cx="6935526" cy="3177274"/>
          </a:xfrm>
          <a:prstGeom prst="rect">
            <a:avLst/>
          </a:prstGeom>
          <a:noFill/>
          <a:ln>
            <a:noFill/>
          </a:ln>
        </p:spPr>
      </p:pic>
      <p:pic>
        <p:nvPicPr>
          <p:cNvPr id="199" name="Google Shape;199;p36"/>
          <p:cNvPicPr preferRelativeResize="0"/>
          <p:nvPr/>
        </p:nvPicPr>
        <p:blipFill>
          <a:blip r:embed="rId4">
            <a:alphaModFix/>
          </a:blip>
          <a:stretch>
            <a:fillRect/>
          </a:stretch>
        </p:blipFill>
        <p:spPr>
          <a:xfrm>
            <a:off x="8014500" y="468000"/>
            <a:ext cx="600300" cy="600300"/>
          </a:xfrm>
          <a:prstGeom prst="rect">
            <a:avLst/>
          </a:prstGeom>
          <a:noFill/>
          <a:ln>
            <a:noFill/>
          </a:ln>
        </p:spPr>
      </p:pic>
      <p:sp>
        <p:nvSpPr>
          <p:cNvPr id="200" name="Google Shape;200;p36"/>
          <p:cNvSpPr txBox="1"/>
          <p:nvPr/>
        </p:nvSpPr>
        <p:spPr>
          <a:xfrm>
            <a:off x="475200" y="4789500"/>
            <a:ext cx="7996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latin typeface="DM Sans"/>
                <a:ea typeface="DM Sans"/>
                <a:cs typeface="DM Sans"/>
                <a:sym typeface="DM Sans"/>
              </a:rPr>
              <a:t>Fuente:</a:t>
            </a:r>
            <a:r>
              <a:rPr lang="es" sz="1100">
                <a:latin typeface="DM Sans"/>
                <a:ea typeface="DM Sans"/>
                <a:cs typeface="DM Sans"/>
                <a:sym typeface="DM Sans"/>
              </a:rPr>
              <a:t> </a:t>
            </a:r>
            <a:r>
              <a:rPr lang="es" sz="1100" u="sng">
                <a:solidFill>
                  <a:srgbClr val="83AEFB"/>
                </a:solidFill>
                <a:latin typeface="DM Sans"/>
                <a:ea typeface="DM Sans"/>
                <a:cs typeface="DM Sans"/>
                <a:sym typeface="DM Sans"/>
                <a:hlinkClick r:id="rId5">
                  <a:extLst>
                    <a:ext uri="{A12FA001-AC4F-418D-AE19-62706E023703}">
                      <ahyp:hlinkClr val="tx"/>
                    </a:ext>
                  </a:extLst>
                </a:hlinkClick>
              </a:rPr>
              <a:t>Origen Deep Learning</a:t>
            </a:r>
            <a:endParaRPr sz="1100">
              <a:solidFill>
                <a:srgbClr val="83AEFB"/>
              </a:solidFill>
              <a:latin typeface="DM Sans"/>
              <a:ea typeface="DM Sans"/>
              <a:cs typeface="DM Sans"/>
              <a:sym typeface="DM Sans"/>
            </a:endParaRPr>
          </a:p>
        </p:txBody>
      </p:sp>
      <p:sp>
        <p:nvSpPr>
          <p:cNvPr id="201" name="Google Shape;201;p36"/>
          <p:cNvSpPr/>
          <p:nvPr/>
        </p:nvSpPr>
        <p:spPr>
          <a:xfrm>
            <a:off x="1738238" y="1611350"/>
            <a:ext cx="5341500" cy="20031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6"/>
          <p:cNvSpPr txBox="1"/>
          <p:nvPr/>
        </p:nvSpPr>
        <p:spPr>
          <a:xfrm>
            <a:off x="2187900" y="2305100"/>
            <a:ext cx="4571100" cy="61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350">
                <a:latin typeface="DM Sans"/>
                <a:ea typeface="DM Sans"/>
                <a:cs typeface="DM Sans"/>
                <a:sym typeface="DM Sans"/>
              </a:rPr>
              <a:t>Ingresa</a:t>
            </a:r>
            <a:r>
              <a:rPr lang="es" sz="1350">
                <a:latin typeface="DM Sans"/>
                <a:ea typeface="DM Sans"/>
                <a:cs typeface="DM Sans"/>
                <a:sym typeface="DM Sans"/>
              </a:rPr>
              <a:t> a </a:t>
            </a:r>
            <a:r>
              <a:rPr lang="es" sz="1350" u="sng">
                <a:solidFill>
                  <a:srgbClr val="83AEFB"/>
                </a:solidFill>
                <a:latin typeface="DM Sans"/>
                <a:ea typeface="DM Sans"/>
                <a:cs typeface="DM Sans"/>
                <a:sym typeface="DM Sans"/>
                <a:hlinkClick r:id="rId6">
                  <a:extLst>
                    <a:ext uri="{A12FA001-AC4F-418D-AE19-62706E023703}">
                      <ahyp:hlinkClr val="tx"/>
                    </a:ext>
                  </a:extLst>
                </a:hlinkClick>
              </a:rPr>
              <a:t>este link</a:t>
            </a:r>
            <a:r>
              <a:rPr lang="es" sz="1350">
                <a:solidFill>
                  <a:srgbClr val="83AEFB"/>
                </a:solidFill>
                <a:latin typeface="DM Sans"/>
                <a:ea typeface="DM Sans"/>
                <a:cs typeface="DM Sans"/>
                <a:sym typeface="DM Sans"/>
              </a:rPr>
              <a:t> </a:t>
            </a:r>
            <a:r>
              <a:rPr lang="es" sz="1350">
                <a:latin typeface="DM Sans"/>
                <a:ea typeface="DM Sans"/>
                <a:cs typeface="DM Sans"/>
                <a:sym typeface="DM Sans"/>
              </a:rPr>
              <a:t>para ver y explorar la línea de tiempo sobre el Origen del Deep Learning</a:t>
            </a:r>
            <a:endParaRPr sz="1350">
              <a:latin typeface="DM Sans"/>
              <a:ea typeface="DM Sans"/>
              <a:cs typeface="DM Sans"/>
              <a:sym typeface="DM Sans"/>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144"/>
          <p:cNvSpPr txBox="1"/>
          <p:nvPr/>
        </p:nvSpPr>
        <p:spPr>
          <a:xfrm>
            <a:off x="473350" y="468000"/>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Procesamiento de lenguaje Natural (NLP)</a:t>
            </a:r>
            <a:endParaRPr b="1" i="0" sz="4000" u="none" cap="none" strike="noStrike">
              <a:solidFill>
                <a:schemeClr val="dk1"/>
              </a:solidFill>
              <a:latin typeface="DM Sans"/>
              <a:ea typeface="DM Sans"/>
              <a:cs typeface="DM Sans"/>
              <a:sym typeface="DM Sans"/>
            </a:endParaRPr>
          </a:p>
        </p:txBody>
      </p:sp>
      <p:sp>
        <p:nvSpPr>
          <p:cNvPr id="1154" name="Google Shape;1154;p144"/>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155" name="Google Shape;1155;p144"/>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156" name="Google Shape;1156;p144"/>
          <p:cNvSpPr txBox="1"/>
          <p:nvPr/>
        </p:nvSpPr>
        <p:spPr>
          <a:xfrm>
            <a:off x="577925" y="1876425"/>
            <a:ext cx="5036400" cy="1639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s" sz="1350">
                <a:solidFill>
                  <a:schemeClr val="dk1"/>
                </a:solidFill>
                <a:highlight>
                  <a:schemeClr val="lt1"/>
                </a:highlight>
                <a:latin typeface="DM Sans"/>
                <a:ea typeface="DM Sans"/>
                <a:cs typeface="DM Sans"/>
                <a:sym typeface="DM Sans"/>
              </a:rPr>
              <a:t>El procesamiento del lenguaje natural (NLP, por sus siglas en inglés) se refiere a la rama de la inteligencia artificial o IA, que se ocupa de brindar a las computadoras la capacidad de comprender textos y palabras habladas de la misma manera que lo hacen los seres humanos.</a:t>
            </a:r>
            <a:endParaRPr sz="1350">
              <a:solidFill>
                <a:schemeClr val="dk1"/>
              </a:solidFill>
              <a:highlight>
                <a:schemeClr val="lt1"/>
              </a:highlight>
              <a:latin typeface="DM Sans"/>
              <a:ea typeface="DM Sans"/>
              <a:cs typeface="DM Sans"/>
              <a:sym typeface="DM Sans"/>
            </a:endParaRPr>
          </a:p>
        </p:txBody>
      </p:sp>
      <p:pic>
        <p:nvPicPr>
          <p:cNvPr id="1157" name="Google Shape;1157;p144"/>
          <p:cNvPicPr preferRelativeResize="0"/>
          <p:nvPr/>
        </p:nvPicPr>
        <p:blipFill>
          <a:blip r:embed="rId3">
            <a:alphaModFix/>
          </a:blip>
          <a:stretch>
            <a:fillRect/>
          </a:stretch>
        </p:blipFill>
        <p:spPr>
          <a:xfrm>
            <a:off x="5702325" y="1490550"/>
            <a:ext cx="2872275" cy="2872275"/>
          </a:xfrm>
          <a:prstGeom prst="rect">
            <a:avLst/>
          </a:prstGeom>
          <a:noFill/>
          <a:ln>
            <a:noFill/>
          </a:ln>
        </p:spPr>
      </p:pic>
      <p:pic>
        <p:nvPicPr>
          <p:cNvPr id="1158" name="Google Shape;1158;p144"/>
          <p:cNvPicPr preferRelativeResize="0"/>
          <p:nvPr/>
        </p:nvPicPr>
        <p:blipFill>
          <a:blip r:embed="rId4">
            <a:alphaModFix/>
          </a:blip>
          <a:stretch>
            <a:fillRect/>
          </a:stretch>
        </p:blipFill>
        <p:spPr>
          <a:xfrm>
            <a:off x="7847625" y="468000"/>
            <a:ext cx="702374" cy="702374"/>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45"/>
          <p:cNvSpPr txBox="1"/>
          <p:nvPr/>
        </p:nvSpPr>
        <p:spPr>
          <a:xfrm>
            <a:off x="473350" y="468000"/>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Procesamiento de lenguaje Natural (NLP)</a:t>
            </a:r>
            <a:endParaRPr b="1" i="0" sz="4000" u="none" cap="none" strike="noStrike">
              <a:solidFill>
                <a:schemeClr val="dk1"/>
              </a:solidFill>
              <a:latin typeface="DM Sans"/>
              <a:ea typeface="DM Sans"/>
              <a:cs typeface="DM Sans"/>
              <a:sym typeface="DM Sans"/>
            </a:endParaRPr>
          </a:p>
        </p:txBody>
      </p:sp>
      <p:sp>
        <p:nvSpPr>
          <p:cNvPr id="1164" name="Google Shape;1164;p145"/>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165" name="Google Shape;1165;p145"/>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166" name="Google Shape;1166;p145"/>
          <p:cNvSpPr txBox="1"/>
          <p:nvPr/>
        </p:nvSpPr>
        <p:spPr>
          <a:xfrm>
            <a:off x="577925" y="1876425"/>
            <a:ext cx="5036400" cy="2830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s" sz="1350">
                <a:solidFill>
                  <a:schemeClr val="dk1"/>
                </a:solidFill>
                <a:highlight>
                  <a:schemeClr val="lt1"/>
                </a:highlight>
                <a:latin typeface="DM Sans"/>
                <a:ea typeface="DM Sans"/>
                <a:cs typeface="DM Sans"/>
                <a:sym typeface="DM Sans"/>
              </a:rPr>
              <a:t>NLP combina la lingüística computacional con modelos estadísticos, ML y de Deep Learning. Juntas, estas tecnologías permiten a las computadoras procesar el lenguaje humano en forma de texto o datos de voz y "comprender" su significado completo, teniendo en cuenta la intención y el sentimiento del hablante o escritor.</a:t>
            </a:r>
            <a:endParaRPr sz="1350">
              <a:solidFill>
                <a:schemeClr val="dk1"/>
              </a:solidFill>
              <a:highlight>
                <a:schemeClr val="lt1"/>
              </a:highlight>
              <a:latin typeface="DM Sans"/>
              <a:ea typeface="DM Sans"/>
              <a:cs typeface="DM Sans"/>
              <a:sym typeface="DM Sans"/>
            </a:endParaRPr>
          </a:p>
          <a:p>
            <a:pPr indent="0" lvl="0" marL="0" rtl="0" algn="l">
              <a:lnSpc>
                <a:spcPct val="150000"/>
              </a:lnSpc>
              <a:spcBef>
                <a:spcPts val="1000"/>
              </a:spcBef>
              <a:spcAft>
                <a:spcPts val="0"/>
              </a:spcAft>
              <a:buClr>
                <a:schemeClr val="dk1"/>
              </a:buClr>
              <a:buSzPts val="1100"/>
              <a:buFont typeface="Arial"/>
              <a:buNone/>
            </a:pPr>
            <a:r>
              <a:t/>
            </a:r>
            <a:endParaRPr sz="1350">
              <a:solidFill>
                <a:schemeClr val="dk1"/>
              </a:solidFill>
              <a:highlight>
                <a:schemeClr val="lt1"/>
              </a:highlight>
              <a:latin typeface="DM Sans"/>
              <a:ea typeface="DM Sans"/>
              <a:cs typeface="DM Sans"/>
              <a:sym typeface="DM Sans"/>
            </a:endParaRPr>
          </a:p>
          <a:p>
            <a:pPr indent="0" lvl="0" marL="0" rtl="0" algn="l">
              <a:lnSpc>
                <a:spcPct val="150000"/>
              </a:lnSpc>
              <a:spcBef>
                <a:spcPts val="1000"/>
              </a:spcBef>
              <a:spcAft>
                <a:spcPts val="1000"/>
              </a:spcAft>
              <a:buNone/>
            </a:pPr>
            <a:r>
              <a:t/>
            </a:r>
            <a:endParaRPr sz="1350">
              <a:solidFill>
                <a:schemeClr val="dk1"/>
              </a:solidFill>
              <a:highlight>
                <a:schemeClr val="lt1"/>
              </a:highlight>
              <a:latin typeface="DM Sans"/>
              <a:ea typeface="DM Sans"/>
              <a:cs typeface="DM Sans"/>
              <a:sym typeface="DM Sans"/>
            </a:endParaRPr>
          </a:p>
        </p:txBody>
      </p:sp>
      <p:pic>
        <p:nvPicPr>
          <p:cNvPr id="1167" name="Google Shape;1167;p145"/>
          <p:cNvPicPr preferRelativeResize="0"/>
          <p:nvPr/>
        </p:nvPicPr>
        <p:blipFill>
          <a:blip r:embed="rId3">
            <a:alphaModFix/>
          </a:blip>
          <a:stretch>
            <a:fillRect/>
          </a:stretch>
        </p:blipFill>
        <p:spPr>
          <a:xfrm>
            <a:off x="5702325" y="1490550"/>
            <a:ext cx="2872275" cy="2872275"/>
          </a:xfrm>
          <a:prstGeom prst="rect">
            <a:avLst/>
          </a:prstGeom>
          <a:noFill/>
          <a:ln>
            <a:noFill/>
          </a:ln>
        </p:spPr>
      </p:pic>
      <p:pic>
        <p:nvPicPr>
          <p:cNvPr id="1168" name="Google Shape;1168;p145"/>
          <p:cNvPicPr preferRelativeResize="0"/>
          <p:nvPr/>
        </p:nvPicPr>
        <p:blipFill>
          <a:blip r:embed="rId4">
            <a:alphaModFix/>
          </a:blip>
          <a:stretch>
            <a:fillRect/>
          </a:stretch>
        </p:blipFill>
        <p:spPr>
          <a:xfrm>
            <a:off x="7847625" y="468000"/>
            <a:ext cx="702374" cy="702374"/>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4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Origen</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147"/>
          <p:cNvSpPr txBox="1"/>
          <p:nvPr/>
        </p:nvSpPr>
        <p:spPr>
          <a:xfrm>
            <a:off x="473350" y="468000"/>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NLP Eras:</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Antes y post Deep Learning</a:t>
            </a:r>
            <a:endParaRPr b="1" i="0" sz="4000" u="none" cap="none" strike="noStrike">
              <a:solidFill>
                <a:schemeClr val="dk1"/>
              </a:solidFill>
              <a:latin typeface="DM Sans"/>
              <a:ea typeface="DM Sans"/>
              <a:cs typeface="DM Sans"/>
              <a:sym typeface="DM Sans"/>
            </a:endParaRPr>
          </a:p>
        </p:txBody>
      </p:sp>
      <p:sp>
        <p:nvSpPr>
          <p:cNvPr id="1179" name="Google Shape;1179;p147"/>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180" name="Google Shape;1180;p147"/>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181" name="Google Shape;1181;p147"/>
          <p:cNvPicPr preferRelativeResize="0"/>
          <p:nvPr/>
        </p:nvPicPr>
        <p:blipFill>
          <a:blip r:embed="rId3">
            <a:alphaModFix/>
          </a:blip>
          <a:stretch>
            <a:fillRect/>
          </a:stretch>
        </p:blipFill>
        <p:spPr>
          <a:xfrm>
            <a:off x="7847625" y="468000"/>
            <a:ext cx="702374" cy="702374"/>
          </a:xfrm>
          <a:prstGeom prst="rect">
            <a:avLst/>
          </a:prstGeom>
          <a:noFill/>
          <a:ln>
            <a:noFill/>
          </a:ln>
        </p:spPr>
      </p:pic>
      <p:sp>
        <p:nvSpPr>
          <p:cNvPr id="1182" name="Google Shape;1182;p147"/>
          <p:cNvSpPr/>
          <p:nvPr/>
        </p:nvSpPr>
        <p:spPr>
          <a:xfrm>
            <a:off x="2460725" y="2464150"/>
            <a:ext cx="4491600" cy="9279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47"/>
          <p:cNvSpPr txBox="1"/>
          <p:nvPr/>
        </p:nvSpPr>
        <p:spPr>
          <a:xfrm>
            <a:off x="2460725" y="2641350"/>
            <a:ext cx="44643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350">
                <a:latin typeface="DM Sans"/>
                <a:ea typeface="DM Sans"/>
                <a:cs typeface="DM Sans"/>
                <a:sym typeface="DM Sans"/>
              </a:rPr>
              <a:t>Te invitamos a recorrer las eras NLP en este </a:t>
            </a:r>
            <a:endParaRPr sz="1350">
              <a:latin typeface="DM Sans"/>
              <a:ea typeface="DM Sans"/>
              <a:cs typeface="DM Sans"/>
              <a:sym typeface="DM Sans"/>
            </a:endParaRPr>
          </a:p>
          <a:p>
            <a:pPr indent="0" lvl="0" marL="0" rtl="0" algn="ctr">
              <a:spcBef>
                <a:spcPts val="0"/>
              </a:spcBef>
              <a:spcAft>
                <a:spcPts val="0"/>
              </a:spcAft>
              <a:buNone/>
            </a:pPr>
            <a:r>
              <a:rPr lang="es" sz="1350">
                <a:latin typeface="DM Sans"/>
                <a:ea typeface="DM Sans"/>
                <a:cs typeface="DM Sans"/>
                <a:sym typeface="DM Sans"/>
              </a:rPr>
              <a:t> </a:t>
            </a:r>
            <a:r>
              <a:rPr lang="es" sz="1350" u="sng">
                <a:solidFill>
                  <a:schemeClr val="hlink"/>
                </a:solidFill>
                <a:latin typeface="DM Sans"/>
                <a:ea typeface="DM Sans"/>
                <a:cs typeface="DM Sans"/>
                <a:sym typeface="DM Sans"/>
                <a:hlinkClick r:id="rId4"/>
              </a:rPr>
              <a:t>Genially interactivo</a:t>
            </a:r>
            <a:endParaRPr sz="1350">
              <a:latin typeface="DM Sans"/>
              <a:ea typeface="DM Sans"/>
              <a:cs typeface="DM Sans"/>
              <a:sym typeface="DM Sans"/>
            </a:endParaRPr>
          </a:p>
        </p:txBody>
      </p:sp>
      <p:sp>
        <p:nvSpPr>
          <p:cNvPr id="1184" name="Google Shape;1184;p147"/>
          <p:cNvSpPr txBox="1"/>
          <p:nvPr/>
        </p:nvSpPr>
        <p:spPr>
          <a:xfrm>
            <a:off x="652225" y="3578075"/>
            <a:ext cx="8229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latin typeface="DM Sans"/>
                <a:ea typeface="DM Sans"/>
                <a:cs typeface="DM Sans"/>
                <a:sym typeface="DM Sans"/>
              </a:rPr>
              <a:t>Podrás hacer click sobre cada uno de los elementos interactivos para obtener información sobre el origen del NLP</a:t>
            </a:r>
            <a:endParaRPr sz="1100">
              <a:latin typeface="DM Sans"/>
              <a:ea typeface="DM Sans"/>
              <a:cs typeface="DM Sans"/>
              <a:sym typeface="DM Sans"/>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148"/>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Principales tareas de NLP</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149"/>
          <p:cNvSpPr txBox="1"/>
          <p:nvPr/>
        </p:nvSpPr>
        <p:spPr>
          <a:xfrm>
            <a:off x="473350" y="468000"/>
            <a:ext cx="8141100" cy="5865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2900">
                <a:solidFill>
                  <a:schemeClr val="dk1"/>
                </a:solidFill>
                <a:latin typeface="DM Sans"/>
                <a:ea typeface="DM Sans"/>
                <a:cs typeface="DM Sans"/>
                <a:sym typeface="DM Sans"/>
              </a:rPr>
              <a:t>Principales tareas de NLP</a:t>
            </a:r>
            <a:endParaRPr b="1" i="0" sz="2900" u="none" cap="none" strike="noStrike">
              <a:solidFill>
                <a:schemeClr val="dk1"/>
              </a:solidFill>
              <a:latin typeface="DM Sans"/>
              <a:ea typeface="DM Sans"/>
              <a:cs typeface="DM Sans"/>
              <a:sym typeface="DM Sans"/>
            </a:endParaRPr>
          </a:p>
        </p:txBody>
      </p:sp>
      <p:sp>
        <p:nvSpPr>
          <p:cNvPr id="1195" name="Google Shape;1195;p149"/>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196" name="Google Shape;1196;p149"/>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197" name="Google Shape;1197;p149"/>
          <p:cNvSpPr txBox="1"/>
          <p:nvPr/>
        </p:nvSpPr>
        <p:spPr>
          <a:xfrm>
            <a:off x="626075" y="1068300"/>
            <a:ext cx="5036400" cy="3499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800">
                <a:solidFill>
                  <a:schemeClr val="dk1"/>
                </a:solidFill>
                <a:highlight>
                  <a:schemeClr val="lt1"/>
                </a:highlight>
                <a:latin typeface="DM Sans"/>
                <a:ea typeface="DM Sans"/>
                <a:cs typeface="DM Sans"/>
                <a:sym typeface="DM Sans"/>
              </a:rPr>
              <a:t>Dentro de las tareas más importantes podemos resaltar:</a:t>
            </a:r>
            <a:endParaRPr sz="1800">
              <a:solidFill>
                <a:schemeClr val="dk1"/>
              </a:solidFill>
              <a:highlight>
                <a:schemeClr val="lt1"/>
              </a:highlight>
              <a:latin typeface="DM Sans"/>
              <a:ea typeface="DM Sans"/>
              <a:cs typeface="DM Sans"/>
              <a:sym typeface="DM Sans"/>
            </a:endParaRPr>
          </a:p>
          <a:p>
            <a:pPr indent="-342900" lvl="0" marL="457200" rtl="0" algn="l">
              <a:lnSpc>
                <a:spcPct val="150000"/>
              </a:lnSpc>
              <a:spcBef>
                <a:spcPts val="1000"/>
              </a:spcBef>
              <a:spcAft>
                <a:spcPts val="0"/>
              </a:spcAft>
              <a:buClr>
                <a:schemeClr val="dk1"/>
              </a:buClr>
              <a:buSzPts val="1800"/>
              <a:buFont typeface="DM Sans"/>
              <a:buAutoNum type="arabicPeriod"/>
            </a:pPr>
            <a:r>
              <a:rPr lang="es" sz="1800">
                <a:solidFill>
                  <a:schemeClr val="dk1"/>
                </a:solidFill>
                <a:highlight>
                  <a:schemeClr val="lt1"/>
                </a:highlight>
                <a:latin typeface="DM Sans"/>
                <a:ea typeface="DM Sans"/>
                <a:cs typeface="DM Sans"/>
                <a:sym typeface="DM Sans"/>
              </a:rPr>
              <a:t>Análisis de sentimiento</a:t>
            </a:r>
            <a:endParaRPr sz="1800">
              <a:solidFill>
                <a:schemeClr val="dk1"/>
              </a:solidFill>
              <a:highlight>
                <a:schemeClr val="lt1"/>
              </a:highlight>
              <a:latin typeface="DM Sans"/>
              <a:ea typeface="DM Sans"/>
              <a:cs typeface="DM Sans"/>
              <a:sym typeface="DM Sans"/>
            </a:endParaRPr>
          </a:p>
          <a:p>
            <a:pPr indent="-342900" lvl="0" marL="457200" rtl="0" algn="l">
              <a:lnSpc>
                <a:spcPct val="150000"/>
              </a:lnSpc>
              <a:spcBef>
                <a:spcPts val="0"/>
              </a:spcBef>
              <a:spcAft>
                <a:spcPts val="0"/>
              </a:spcAft>
              <a:buClr>
                <a:schemeClr val="dk1"/>
              </a:buClr>
              <a:buSzPts val="1800"/>
              <a:buFont typeface="DM Sans"/>
              <a:buAutoNum type="arabicPeriod"/>
            </a:pPr>
            <a:r>
              <a:rPr lang="es" sz="1800">
                <a:solidFill>
                  <a:schemeClr val="dk1"/>
                </a:solidFill>
                <a:highlight>
                  <a:schemeClr val="lt1"/>
                </a:highlight>
                <a:latin typeface="DM Sans"/>
                <a:ea typeface="DM Sans"/>
                <a:cs typeface="DM Sans"/>
                <a:sym typeface="DM Sans"/>
              </a:rPr>
              <a:t>Name Entity Recognition (NER)</a:t>
            </a:r>
            <a:endParaRPr sz="1800">
              <a:solidFill>
                <a:schemeClr val="dk1"/>
              </a:solidFill>
              <a:highlight>
                <a:schemeClr val="lt1"/>
              </a:highlight>
              <a:latin typeface="DM Sans"/>
              <a:ea typeface="DM Sans"/>
              <a:cs typeface="DM Sans"/>
              <a:sym typeface="DM Sans"/>
            </a:endParaRPr>
          </a:p>
          <a:p>
            <a:pPr indent="-342900" lvl="0" marL="457200" rtl="0" algn="l">
              <a:lnSpc>
                <a:spcPct val="150000"/>
              </a:lnSpc>
              <a:spcBef>
                <a:spcPts val="0"/>
              </a:spcBef>
              <a:spcAft>
                <a:spcPts val="0"/>
              </a:spcAft>
              <a:buClr>
                <a:schemeClr val="dk1"/>
              </a:buClr>
              <a:buSzPts val="1800"/>
              <a:buFont typeface="DM Sans"/>
              <a:buAutoNum type="arabicPeriod"/>
            </a:pPr>
            <a:r>
              <a:rPr lang="es" sz="1800">
                <a:solidFill>
                  <a:schemeClr val="dk1"/>
                </a:solidFill>
                <a:highlight>
                  <a:schemeClr val="lt1"/>
                </a:highlight>
                <a:latin typeface="DM Sans"/>
                <a:ea typeface="DM Sans"/>
                <a:cs typeface="DM Sans"/>
                <a:sym typeface="DM Sans"/>
              </a:rPr>
              <a:t>Stemming y Lemmantization</a:t>
            </a:r>
            <a:endParaRPr sz="1800">
              <a:solidFill>
                <a:schemeClr val="dk1"/>
              </a:solidFill>
              <a:highlight>
                <a:schemeClr val="lt1"/>
              </a:highlight>
              <a:latin typeface="DM Sans"/>
              <a:ea typeface="DM Sans"/>
              <a:cs typeface="DM Sans"/>
              <a:sym typeface="DM Sans"/>
            </a:endParaRPr>
          </a:p>
          <a:p>
            <a:pPr indent="-342900" lvl="0" marL="457200" rtl="0" algn="l">
              <a:lnSpc>
                <a:spcPct val="150000"/>
              </a:lnSpc>
              <a:spcBef>
                <a:spcPts val="0"/>
              </a:spcBef>
              <a:spcAft>
                <a:spcPts val="0"/>
              </a:spcAft>
              <a:buClr>
                <a:schemeClr val="dk1"/>
              </a:buClr>
              <a:buSzPts val="1800"/>
              <a:buFont typeface="DM Sans"/>
              <a:buAutoNum type="arabicPeriod"/>
            </a:pPr>
            <a:r>
              <a:rPr lang="es" sz="1800">
                <a:solidFill>
                  <a:schemeClr val="dk1"/>
                </a:solidFill>
                <a:highlight>
                  <a:schemeClr val="lt1"/>
                </a:highlight>
                <a:latin typeface="DM Sans"/>
                <a:ea typeface="DM Sans"/>
                <a:cs typeface="DM Sans"/>
                <a:sym typeface="DM Sans"/>
              </a:rPr>
              <a:t>Bag of Words</a:t>
            </a:r>
            <a:endParaRPr sz="1800">
              <a:solidFill>
                <a:schemeClr val="dk1"/>
              </a:solidFill>
              <a:highlight>
                <a:schemeClr val="lt1"/>
              </a:highlight>
              <a:latin typeface="DM Sans"/>
              <a:ea typeface="DM Sans"/>
              <a:cs typeface="DM Sans"/>
              <a:sym typeface="DM Sans"/>
            </a:endParaRPr>
          </a:p>
          <a:p>
            <a:pPr indent="-342900" lvl="0" marL="457200" rtl="0" algn="l">
              <a:lnSpc>
                <a:spcPct val="150000"/>
              </a:lnSpc>
              <a:spcBef>
                <a:spcPts val="0"/>
              </a:spcBef>
              <a:spcAft>
                <a:spcPts val="0"/>
              </a:spcAft>
              <a:buClr>
                <a:schemeClr val="dk1"/>
              </a:buClr>
              <a:buSzPts val="1800"/>
              <a:buFont typeface="DM Sans"/>
              <a:buAutoNum type="arabicPeriod"/>
            </a:pPr>
            <a:r>
              <a:rPr lang="es" sz="1800">
                <a:solidFill>
                  <a:schemeClr val="dk1"/>
                </a:solidFill>
                <a:highlight>
                  <a:schemeClr val="lt1"/>
                </a:highlight>
                <a:latin typeface="DM Sans"/>
                <a:ea typeface="DM Sans"/>
                <a:cs typeface="DM Sans"/>
                <a:sym typeface="DM Sans"/>
              </a:rPr>
              <a:t>TF-IDF</a:t>
            </a:r>
            <a:endParaRPr sz="1800">
              <a:solidFill>
                <a:schemeClr val="dk1"/>
              </a:solidFill>
              <a:highlight>
                <a:schemeClr val="lt1"/>
              </a:highlight>
              <a:latin typeface="DM Sans"/>
              <a:ea typeface="DM Sans"/>
              <a:cs typeface="DM Sans"/>
              <a:sym typeface="DM Sans"/>
            </a:endParaRPr>
          </a:p>
          <a:p>
            <a:pPr indent="-342900" lvl="0" marL="457200" rtl="0" algn="l">
              <a:lnSpc>
                <a:spcPct val="150000"/>
              </a:lnSpc>
              <a:spcBef>
                <a:spcPts val="0"/>
              </a:spcBef>
              <a:spcAft>
                <a:spcPts val="0"/>
              </a:spcAft>
              <a:buClr>
                <a:schemeClr val="dk1"/>
              </a:buClr>
              <a:buSzPts val="1800"/>
              <a:buFont typeface="DM Sans"/>
              <a:buAutoNum type="arabicPeriod"/>
            </a:pPr>
            <a:r>
              <a:rPr lang="es" sz="1800">
                <a:solidFill>
                  <a:schemeClr val="dk1"/>
                </a:solidFill>
                <a:highlight>
                  <a:schemeClr val="lt1"/>
                </a:highlight>
                <a:latin typeface="DM Sans"/>
                <a:ea typeface="DM Sans"/>
                <a:cs typeface="DM Sans"/>
                <a:sym typeface="DM Sans"/>
              </a:rPr>
              <a:t>Wordclouds</a:t>
            </a:r>
            <a:endParaRPr sz="1800">
              <a:solidFill>
                <a:schemeClr val="dk1"/>
              </a:solidFill>
              <a:highlight>
                <a:schemeClr val="lt1"/>
              </a:highlight>
              <a:latin typeface="DM Sans"/>
              <a:ea typeface="DM Sans"/>
              <a:cs typeface="DM Sans"/>
              <a:sym typeface="DM Sans"/>
            </a:endParaRPr>
          </a:p>
        </p:txBody>
      </p:sp>
      <p:pic>
        <p:nvPicPr>
          <p:cNvPr id="1198" name="Google Shape;1198;p149"/>
          <p:cNvPicPr preferRelativeResize="0"/>
          <p:nvPr/>
        </p:nvPicPr>
        <p:blipFill>
          <a:blip r:embed="rId3">
            <a:alphaModFix/>
          </a:blip>
          <a:stretch>
            <a:fillRect/>
          </a:stretch>
        </p:blipFill>
        <p:spPr>
          <a:xfrm>
            <a:off x="7847625" y="468000"/>
            <a:ext cx="702374" cy="702374"/>
          </a:xfrm>
          <a:prstGeom prst="rect">
            <a:avLst/>
          </a:prstGeom>
          <a:noFill/>
          <a:ln>
            <a:noFill/>
          </a:ln>
        </p:spPr>
      </p:pic>
      <p:pic>
        <p:nvPicPr>
          <p:cNvPr id="1199" name="Google Shape;1199;p149"/>
          <p:cNvPicPr preferRelativeResize="0"/>
          <p:nvPr/>
        </p:nvPicPr>
        <p:blipFill>
          <a:blip r:embed="rId4">
            <a:alphaModFix/>
          </a:blip>
          <a:stretch>
            <a:fillRect/>
          </a:stretch>
        </p:blipFill>
        <p:spPr>
          <a:xfrm>
            <a:off x="5403725" y="1291238"/>
            <a:ext cx="3053325" cy="3053325"/>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150"/>
          <p:cNvSpPr txBox="1"/>
          <p:nvPr/>
        </p:nvSpPr>
        <p:spPr>
          <a:xfrm>
            <a:off x="473350" y="468000"/>
            <a:ext cx="8141100" cy="5865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2900">
                <a:solidFill>
                  <a:schemeClr val="dk1"/>
                </a:solidFill>
                <a:latin typeface="DM Sans"/>
                <a:ea typeface="DM Sans"/>
                <a:cs typeface="DM Sans"/>
                <a:sym typeface="DM Sans"/>
              </a:rPr>
              <a:t>1) Análisis de sentimiento</a:t>
            </a:r>
            <a:endParaRPr b="1" i="0" sz="2900" u="none" cap="none" strike="noStrike">
              <a:solidFill>
                <a:schemeClr val="dk1"/>
              </a:solidFill>
              <a:latin typeface="DM Sans"/>
              <a:ea typeface="DM Sans"/>
              <a:cs typeface="DM Sans"/>
              <a:sym typeface="DM Sans"/>
            </a:endParaRPr>
          </a:p>
        </p:txBody>
      </p:sp>
      <p:sp>
        <p:nvSpPr>
          <p:cNvPr id="1205" name="Google Shape;1205;p150"/>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206" name="Google Shape;1206;p150"/>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207" name="Google Shape;1207;p150"/>
          <p:cNvSpPr txBox="1"/>
          <p:nvPr/>
        </p:nvSpPr>
        <p:spPr>
          <a:xfrm>
            <a:off x="626075" y="1068300"/>
            <a:ext cx="5036400" cy="3370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s" sz="1800">
                <a:solidFill>
                  <a:schemeClr val="dk1"/>
                </a:solidFill>
                <a:highlight>
                  <a:schemeClr val="lt1"/>
                </a:highlight>
                <a:latin typeface="DM Sans"/>
                <a:ea typeface="DM Sans"/>
                <a:cs typeface="DM Sans"/>
                <a:sym typeface="DM Sans"/>
              </a:rPr>
              <a:t>El análisis de sentimientos es una de las técnicas de NLP más populares que implica tomar un fragmento de texto (por ejemplo, un comentario, una reseña o un documento) y determina si los datos tienen un sentido positivos, negativos o neutrales. Tiene muchas aplicaciones en salud, atención al cliente, banca, etc.</a:t>
            </a:r>
            <a:endParaRPr sz="1800">
              <a:solidFill>
                <a:schemeClr val="dk1"/>
              </a:solidFill>
              <a:highlight>
                <a:schemeClr val="lt1"/>
              </a:highlight>
              <a:latin typeface="DM Sans"/>
              <a:ea typeface="DM Sans"/>
              <a:cs typeface="DM Sans"/>
              <a:sym typeface="DM Sans"/>
            </a:endParaRPr>
          </a:p>
        </p:txBody>
      </p:sp>
      <p:pic>
        <p:nvPicPr>
          <p:cNvPr id="1208" name="Google Shape;1208;p150"/>
          <p:cNvPicPr preferRelativeResize="0"/>
          <p:nvPr/>
        </p:nvPicPr>
        <p:blipFill>
          <a:blip r:embed="rId3">
            <a:alphaModFix/>
          </a:blip>
          <a:stretch>
            <a:fillRect/>
          </a:stretch>
        </p:blipFill>
        <p:spPr>
          <a:xfrm>
            <a:off x="7847625" y="468000"/>
            <a:ext cx="702374" cy="702374"/>
          </a:xfrm>
          <a:prstGeom prst="rect">
            <a:avLst/>
          </a:prstGeom>
          <a:noFill/>
          <a:ln>
            <a:noFill/>
          </a:ln>
        </p:spPr>
      </p:pic>
      <p:pic>
        <p:nvPicPr>
          <p:cNvPr id="1209" name="Google Shape;1209;p150"/>
          <p:cNvPicPr preferRelativeResize="0"/>
          <p:nvPr/>
        </p:nvPicPr>
        <p:blipFill>
          <a:blip r:embed="rId4">
            <a:alphaModFix/>
          </a:blip>
          <a:stretch>
            <a:fillRect/>
          </a:stretch>
        </p:blipFill>
        <p:spPr>
          <a:xfrm>
            <a:off x="5702325" y="1246275"/>
            <a:ext cx="2872275" cy="2872275"/>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151"/>
          <p:cNvSpPr txBox="1"/>
          <p:nvPr/>
        </p:nvSpPr>
        <p:spPr>
          <a:xfrm>
            <a:off x="473350" y="468000"/>
            <a:ext cx="8141100" cy="5865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2900">
                <a:solidFill>
                  <a:schemeClr val="dk1"/>
                </a:solidFill>
                <a:latin typeface="DM Sans"/>
                <a:ea typeface="DM Sans"/>
                <a:cs typeface="DM Sans"/>
                <a:sym typeface="DM Sans"/>
              </a:rPr>
              <a:t>2) Reconocimiento de entidades (NER)</a:t>
            </a:r>
            <a:endParaRPr b="1" i="0" sz="2900" u="none" cap="none" strike="noStrike">
              <a:solidFill>
                <a:schemeClr val="dk1"/>
              </a:solidFill>
              <a:latin typeface="DM Sans"/>
              <a:ea typeface="DM Sans"/>
              <a:cs typeface="DM Sans"/>
              <a:sym typeface="DM Sans"/>
            </a:endParaRPr>
          </a:p>
        </p:txBody>
      </p:sp>
      <p:sp>
        <p:nvSpPr>
          <p:cNvPr id="1215" name="Google Shape;1215;p151"/>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216" name="Google Shape;1216;p151"/>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217" name="Google Shape;1217;p151"/>
          <p:cNvSpPr txBox="1"/>
          <p:nvPr/>
        </p:nvSpPr>
        <p:spPr>
          <a:xfrm>
            <a:off x="626075" y="1068300"/>
            <a:ext cx="5036400" cy="3370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s" sz="1800">
                <a:solidFill>
                  <a:schemeClr val="dk1"/>
                </a:solidFill>
                <a:highlight>
                  <a:schemeClr val="lt1"/>
                </a:highlight>
                <a:latin typeface="DM Sans"/>
                <a:ea typeface="DM Sans"/>
                <a:cs typeface="DM Sans"/>
                <a:sym typeface="DM Sans"/>
              </a:rPr>
              <a:t>El NER es una técnica utilizada para ubicar y clasificar entidades nombradas en texto en categorías como personas, organizaciones, ubicaciones, expresiones de tiempo, cantidades, valores monetarios, porcentajes, etc. Se utiliza para optimizar algoritmos de motores de búsqueda, sistemas de recomendación , atención al cliente, etc.</a:t>
            </a:r>
            <a:endParaRPr sz="1800">
              <a:solidFill>
                <a:schemeClr val="dk1"/>
              </a:solidFill>
              <a:highlight>
                <a:schemeClr val="lt1"/>
              </a:highlight>
              <a:latin typeface="DM Sans"/>
              <a:ea typeface="DM Sans"/>
              <a:cs typeface="DM Sans"/>
              <a:sym typeface="DM Sans"/>
            </a:endParaRPr>
          </a:p>
        </p:txBody>
      </p:sp>
      <p:pic>
        <p:nvPicPr>
          <p:cNvPr id="1218" name="Google Shape;1218;p151"/>
          <p:cNvPicPr preferRelativeResize="0"/>
          <p:nvPr/>
        </p:nvPicPr>
        <p:blipFill>
          <a:blip r:embed="rId3">
            <a:alphaModFix/>
          </a:blip>
          <a:stretch>
            <a:fillRect/>
          </a:stretch>
        </p:blipFill>
        <p:spPr>
          <a:xfrm>
            <a:off x="7847625" y="468000"/>
            <a:ext cx="702374" cy="702374"/>
          </a:xfrm>
          <a:prstGeom prst="rect">
            <a:avLst/>
          </a:prstGeom>
          <a:noFill/>
          <a:ln>
            <a:noFill/>
          </a:ln>
        </p:spPr>
      </p:pic>
      <p:pic>
        <p:nvPicPr>
          <p:cNvPr id="1219" name="Google Shape;1219;p151"/>
          <p:cNvPicPr preferRelativeResize="0"/>
          <p:nvPr/>
        </p:nvPicPr>
        <p:blipFill>
          <a:blip r:embed="rId4">
            <a:alphaModFix/>
          </a:blip>
          <a:stretch>
            <a:fillRect/>
          </a:stretch>
        </p:blipFill>
        <p:spPr>
          <a:xfrm>
            <a:off x="5462088" y="1566225"/>
            <a:ext cx="3176726" cy="2117817"/>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152"/>
          <p:cNvSpPr txBox="1"/>
          <p:nvPr/>
        </p:nvSpPr>
        <p:spPr>
          <a:xfrm>
            <a:off x="473350" y="468000"/>
            <a:ext cx="8141100" cy="5865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2900">
                <a:solidFill>
                  <a:schemeClr val="dk1"/>
                </a:solidFill>
                <a:latin typeface="DM Sans"/>
                <a:ea typeface="DM Sans"/>
                <a:cs typeface="DM Sans"/>
                <a:sym typeface="DM Sans"/>
              </a:rPr>
              <a:t>3) Stemming y Lematización</a:t>
            </a:r>
            <a:endParaRPr b="1" i="0" sz="2900" u="none" cap="none" strike="noStrike">
              <a:solidFill>
                <a:schemeClr val="dk1"/>
              </a:solidFill>
              <a:latin typeface="DM Sans"/>
              <a:ea typeface="DM Sans"/>
              <a:cs typeface="DM Sans"/>
              <a:sym typeface="DM Sans"/>
            </a:endParaRPr>
          </a:p>
        </p:txBody>
      </p:sp>
      <p:sp>
        <p:nvSpPr>
          <p:cNvPr id="1225" name="Google Shape;1225;p152"/>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226" name="Google Shape;1226;p152"/>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227" name="Google Shape;1227;p152"/>
          <p:cNvSpPr txBox="1"/>
          <p:nvPr/>
        </p:nvSpPr>
        <p:spPr>
          <a:xfrm>
            <a:off x="626075" y="1068300"/>
            <a:ext cx="5036400" cy="3499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s" sz="1800">
                <a:solidFill>
                  <a:schemeClr val="dk1"/>
                </a:solidFill>
                <a:highlight>
                  <a:schemeClr val="lt1"/>
                </a:highlight>
                <a:latin typeface="DM Sans"/>
                <a:ea typeface="DM Sans"/>
                <a:cs typeface="DM Sans"/>
                <a:sym typeface="DM Sans"/>
              </a:rPr>
              <a:t>Stemming: </a:t>
            </a:r>
            <a:r>
              <a:rPr lang="es" sz="1800">
                <a:solidFill>
                  <a:schemeClr val="dk1"/>
                </a:solidFill>
                <a:highlight>
                  <a:schemeClr val="lt1"/>
                </a:highlight>
                <a:latin typeface="DM Sans"/>
                <a:ea typeface="DM Sans"/>
                <a:cs typeface="DM Sans"/>
                <a:sym typeface="DM Sans"/>
              </a:rPr>
              <a:t>truncar una palabra a su raíz. Por ejemplo, las palabras "amigos", "amistad", "amistad" se reducirán a "amigo". </a:t>
            </a:r>
            <a:endParaRPr sz="1800">
              <a:solidFill>
                <a:schemeClr val="dk1"/>
              </a:solidFill>
              <a:highlight>
                <a:schemeClr val="lt1"/>
              </a:highlight>
              <a:latin typeface="DM Sans"/>
              <a:ea typeface="DM Sans"/>
              <a:cs typeface="DM Sans"/>
              <a:sym typeface="DM Sans"/>
            </a:endParaRPr>
          </a:p>
          <a:p>
            <a:pPr indent="0" lvl="0" marL="0" rtl="0" algn="l">
              <a:lnSpc>
                <a:spcPct val="150000"/>
              </a:lnSpc>
              <a:spcBef>
                <a:spcPts val="1000"/>
              </a:spcBef>
              <a:spcAft>
                <a:spcPts val="1000"/>
              </a:spcAft>
              <a:buNone/>
            </a:pPr>
            <a:r>
              <a:rPr b="1" lang="es" sz="1800">
                <a:solidFill>
                  <a:schemeClr val="dk1"/>
                </a:solidFill>
                <a:highlight>
                  <a:schemeClr val="lt1"/>
                </a:highlight>
                <a:latin typeface="DM Sans"/>
                <a:ea typeface="DM Sans"/>
                <a:cs typeface="DM Sans"/>
                <a:sym typeface="DM Sans"/>
              </a:rPr>
              <a:t>Lematización: </a:t>
            </a:r>
            <a:r>
              <a:rPr lang="es" sz="1800">
                <a:solidFill>
                  <a:schemeClr val="dk1"/>
                </a:solidFill>
                <a:highlight>
                  <a:schemeClr val="lt1"/>
                </a:highlight>
                <a:latin typeface="DM Sans"/>
                <a:ea typeface="DM Sans"/>
                <a:cs typeface="DM Sans"/>
                <a:sym typeface="DM Sans"/>
              </a:rPr>
              <a:t>A diferencia del stemming, la lematización extrae el lema correcto de cada palabra, por lo que muchas veces requieren de un diccionario del idioma para poder categorizar cada palabra correctamente.</a:t>
            </a:r>
            <a:endParaRPr sz="1800">
              <a:solidFill>
                <a:schemeClr val="dk1"/>
              </a:solidFill>
              <a:highlight>
                <a:schemeClr val="lt1"/>
              </a:highlight>
              <a:latin typeface="DM Sans"/>
              <a:ea typeface="DM Sans"/>
              <a:cs typeface="DM Sans"/>
              <a:sym typeface="DM Sans"/>
            </a:endParaRPr>
          </a:p>
        </p:txBody>
      </p:sp>
      <p:pic>
        <p:nvPicPr>
          <p:cNvPr id="1228" name="Google Shape;1228;p152"/>
          <p:cNvPicPr preferRelativeResize="0"/>
          <p:nvPr/>
        </p:nvPicPr>
        <p:blipFill>
          <a:blip r:embed="rId3">
            <a:alphaModFix/>
          </a:blip>
          <a:stretch>
            <a:fillRect/>
          </a:stretch>
        </p:blipFill>
        <p:spPr>
          <a:xfrm>
            <a:off x="7847625" y="468000"/>
            <a:ext cx="702374" cy="702374"/>
          </a:xfrm>
          <a:prstGeom prst="rect">
            <a:avLst/>
          </a:prstGeom>
          <a:noFill/>
          <a:ln>
            <a:noFill/>
          </a:ln>
        </p:spPr>
      </p:pic>
      <p:pic>
        <p:nvPicPr>
          <p:cNvPr id="1229" name="Google Shape;1229;p152"/>
          <p:cNvPicPr preferRelativeResize="0"/>
          <p:nvPr/>
        </p:nvPicPr>
        <p:blipFill>
          <a:blip r:embed="rId4">
            <a:alphaModFix/>
          </a:blip>
          <a:stretch>
            <a:fillRect/>
          </a:stretch>
        </p:blipFill>
        <p:spPr>
          <a:xfrm>
            <a:off x="5614313" y="1381763"/>
            <a:ext cx="2872275" cy="2872275"/>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153"/>
          <p:cNvSpPr txBox="1"/>
          <p:nvPr/>
        </p:nvSpPr>
        <p:spPr>
          <a:xfrm>
            <a:off x="473350" y="468000"/>
            <a:ext cx="8141100" cy="5865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2900">
                <a:solidFill>
                  <a:schemeClr val="dk1"/>
                </a:solidFill>
                <a:latin typeface="DM Sans"/>
                <a:ea typeface="DM Sans"/>
                <a:cs typeface="DM Sans"/>
                <a:sym typeface="DM Sans"/>
              </a:rPr>
              <a:t>4) Bag of words</a:t>
            </a:r>
            <a:endParaRPr b="1" i="0" sz="2900" u="none" cap="none" strike="noStrike">
              <a:solidFill>
                <a:schemeClr val="dk1"/>
              </a:solidFill>
              <a:latin typeface="DM Sans"/>
              <a:ea typeface="DM Sans"/>
              <a:cs typeface="DM Sans"/>
              <a:sym typeface="DM Sans"/>
            </a:endParaRPr>
          </a:p>
        </p:txBody>
      </p:sp>
      <p:sp>
        <p:nvSpPr>
          <p:cNvPr id="1235" name="Google Shape;1235;p153"/>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236" name="Google Shape;1236;p153"/>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237" name="Google Shape;1237;p153"/>
          <p:cNvSpPr txBox="1"/>
          <p:nvPr/>
        </p:nvSpPr>
        <p:spPr>
          <a:xfrm>
            <a:off x="626075" y="1068300"/>
            <a:ext cx="5036400" cy="3370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s" sz="1800">
                <a:solidFill>
                  <a:schemeClr val="dk1"/>
                </a:solidFill>
                <a:highlight>
                  <a:schemeClr val="lt1"/>
                </a:highlight>
                <a:latin typeface="DM Sans"/>
                <a:ea typeface="DM Sans"/>
                <a:cs typeface="DM Sans"/>
                <a:sym typeface="DM Sans"/>
              </a:rPr>
              <a:t>El modelo Bag of Words (BoW) es una representación que convierte el texto en vectores de longitud fija. Esto nos ayuda a representar texto en números para que podamos usarlo para modelos de aprendizaje automático. Al modelo no le importa el orden de las palabras, solo le preocupa la frecuencia de las palabras en el texto.</a:t>
            </a:r>
            <a:endParaRPr sz="1800">
              <a:solidFill>
                <a:schemeClr val="dk1"/>
              </a:solidFill>
              <a:highlight>
                <a:schemeClr val="lt1"/>
              </a:highlight>
              <a:latin typeface="DM Sans"/>
              <a:ea typeface="DM Sans"/>
              <a:cs typeface="DM Sans"/>
              <a:sym typeface="DM Sans"/>
            </a:endParaRPr>
          </a:p>
        </p:txBody>
      </p:sp>
      <p:pic>
        <p:nvPicPr>
          <p:cNvPr id="1238" name="Google Shape;1238;p153"/>
          <p:cNvPicPr preferRelativeResize="0"/>
          <p:nvPr/>
        </p:nvPicPr>
        <p:blipFill>
          <a:blip r:embed="rId3">
            <a:alphaModFix/>
          </a:blip>
          <a:stretch>
            <a:fillRect/>
          </a:stretch>
        </p:blipFill>
        <p:spPr>
          <a:xfrm>
            <a:off x="7847625" y="468000"/>
            <a:ext cx="702374" cy="702374"/>
          </a:xfrm>
          <a:prstGeom prst="rect">
            <a:avLst/>
          </a:prstGeom>
          <a:noFill/>
          <a:ln>
            <a:noFill/>
          </a:ln>
        </p:spPr>
      </p:pic>
      <p:pic>
        <p:nvPicPr>
          <p:cNvPr id="1239" name="Google Shape;1239;p153"/>
          <p:cNvPicPr preferRelativeResize="0"/>
          <p:nvPr/>
        </p:nvPicPr>
        <p:blipFill>
          <a:blip r:embed="rId4">
            <a:alphaModFix/>
          </a:blip>
          <a:stretch>
            <a:fillRect/>
          </a:stretch>
        </p:blipFill>
        <p:spPr>
          <a:xfrm>
            <a:off x="5741400" y="1428675"/>
            <a:ext cx="2581275" cy="2581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7"/>
          <p:cNvSpPr txBox="1"/>
          <p:nvPr/>
        </p:nvSpPr>
        <p:spPr>
          <a:xfrm>
            <a:off x="501450" y="34255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Origen</a:t>
            </a:r>
            <a:endParaRPr b="1" i="0" sz="3000" u="none" cap="none" strike="noStrike">
              <a:solidFill>
                <a:schemeClr val="dk1"/>
              </a:solidFill>
              <a:latin typeface="DM Sans"/>
              <a:ea typeface="DM Sans"/>
              <a:cs typeface="DM Sans"/>
              <a:sym typeface="DM Sans"/>
            </a:endParaRPr>
          </a:p>
        </p:txBody>
      </p:sp>
      <p:sp>
        <p:nvSpPr>
          <p:cNvPr id="208" name="Google Shape;208;p37"/>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09" name="Google Shape;209;p37"/>
          <p:cNvPicPr preferRelativeResize="0"/>
          <p:nvPr/>
        </p:nvPicPr>
        <p:blipFill rotWithShape="1">
          <a:blip r:embed="rId3">
            <a:alphaModFix/>
          </a:blip>
          <a:srcRect b="0" l="0" r="0" t="2467"/>
          <a:stretch/>
        </p:blipFill>
        <p:spPr>
          <a:xfrm>
            <a:off x="926550" y="827825"/>
            <a:ext cx="6935526" cy="3177274"/>
          </a:xfrm>
          <a:prstGeom prst="rect">
            <a:avLst/>
          </a:prstGeom>
          <a:noFill/>
          <a:ln>
            <a:noFill/>
          </a:ln>
        </p:spPr>
      </p:pic>
      <p:pic>
        <p:nvPicPr>
          <p:cNvPr id="210" name="Google Shape;210;p37"/>
          <p:cNvPicPr preferRelativeResize="0"/>
          <p:nvPr/>
        </p:nvPicPr>
        <p:blipFill>
          <a:blip r:embed="rId4">
            <a:alphaModFix/>
          </a:blip>
          <a:stretch>
            <a:fillRect/>
          </a:stretch>
        </p:blipFill>
        <p:spPr>
          <a:xfrm>
            <a:off x="8014500" y="468000"/>
            <a:ext cx="600300" cy="600300"/>
          </a:xfrm>
          <a:prstGeom prst="rect">
            <a:avLst/>
          </a:prstGeom>
          <a:noFill/>
          <a:ln>
            <a:noFill/>
          </a:ln>
        </p:spPr>
      </p:pic>
      <p:sp>
        <p:nvSpPr>
          <p:cNvPr id="211" name="Google Shape;211;p37"/>
          <p:cNvSpPr txBox="1"/>
          <p:nvPr/>
        </p:nvSpPr>
        <p:spPr>
          <a:xfrm>
            <a:off x="475200" y="3939750"/>
            <a:ext cx="7996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Los primeros en trabajar en Deep Learning fueron Walter Pitts y Warren McCulloch con el desarrollo de ‘thresholded logic unit’ diseñada para emular el funcionamiento de las neuronas</a:t>
            </a:r>
            <a:endParaRPr>
              <a:latin typeface="DM Sans"/>
              <a:ea typeface="DM Sans"/>
              <a:cs typeface="DM Sans"/>
              <a:sym typeface="DM Sans"/>
            </a:endParaRPr>
          </a:p>
          <a:p>
            <a:pPr indent="0" lvl="0" marL="0" rtl="0" algn="l">
              <a:spcBef>
                <a:spcPts val="0"/>
              </a:spcBef>
              <a:spcAft>
                <a:spcPts val="0"/>
              </a:spcAft>
              <a:buNone/>
            </a:pPr>
            <a:r>
              <a:t/>
            </a:r>
            <a:endParaRPr b="1">
              <a:latin typeface="DM Sans"/>
              <a:ea typeface="DM Sans"/>
              <a:cs typeface="DM Sans"/>
              <a:sym typeface="DM Sans"/>
            </a:endParaRPr>
          </a:p>
          <a:p>
            <a:pPr indent="0" lvl="0" marL="0" rtl="0" algn="l">
              <a:spcBef>
                <a:spcPts val="0"/>
              </a:spcBef>
              <a:spcAft>
                <a:spcPts val="0"/>
              </a:spcAft>
              <a:buNone/>
            </a:pPr>
            <a:r>
              <a:rPr b="1" lang="es">
                <a:latin typeface="DM Sans"/>
                <a:ea typeface="DM Sans"/>
                <a:cs typeface="DM Sans"/>
                <a:sym typeface="DM Sans"/>
              </a:rPr>
              <a:t>Fuente:</a:t>
            </a:r>
            <a:r>
              <a:rPr lang="es">
                <a:latin typeface="DM Sans"/>
                <a:ea typeface="DM Sans"/>
                <a:cs typeface="DM Sans"/>
                <a:sym typeface="DM Sans"/>
              </a:rPr>
              <a:t> </a:t>
            </a:r>
            <a:r>
              <a:rPr lang="es" u="sng">
                <a:solidFill>
                  <a:srgbClr val="83AEFB"/>
                </a:solidFill>
                <a:latin typeface="DM Sans"/>
                <a:ea typeface="DM Sans"/>
                <a:cs typeface="DM Sans"/>
                <a:sym typeface="DM Sans"/>
                <a:hlinkClick r:id="rId5">
                  <a:extLst>
                    <a:ext uri="{A12FA001-AC4F-418D-AE19-62706E023703}">
                      <ahyp:hlinkClr val="tx"/>
                    </a:ext>
                  </a:extLst>
                </a:hlinkClick>
              </a:rPr>
              <a:t>Origen Deep Learning</a:t>
            </a:r>
            <a:endParaRPr>
              <a:solidFill>
                <a:srgbClr val="83AEFB"/>
              </a:solidFill>
              <a:latin typeface="DM Sans"/>
              <a:ea typeface="DM Sans"/>
              <a:cs typeface="DM Sans"/>
              <a:sym typeface="DM Sans"/>
            </a:endParaRPr>
          </a:p>
        </p:txBody>
      </p:sp>
      <p:sp>
        <p:nvSpPr>
          <p:cNvPr id="212" name="Google Shape;212;p37"/>
          <p:cNvSpPr/>
          <p:nvPr/>
        </p:nvSpPr>
        <p:spPr>
          <a:xfrm>
            <a:off x="755050" y="1584300"/>
            <a:ext cx="1383000" cy="2391900"/>
          </a:xfrm>
          <a:prstGeom prst="rect">
            <a:avLst/>
          </a:prstGeom>
          <a:noFill/>
          <a:ln cap="flat" cmpd="sng" w="19050">
            <a:solidFill>
              <a:srgbClr val="EA9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154"/>
          <p:cNvSpPr txBox="1"/>
          <p:nvPr/>
        </p:nvSpPr>
        <p:spPr>
          <a:xfrm>
            <a:off x="473350" y="468000"/>
            <a:ext cx="8141100" cy="5865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2900">
                <a:solidFill>
                  <a:schemeClr val="dk1"/>
                </a:solidFill>
                <a:latin typeface="DM Sans"/>
                <a:ea typeface="DM Sans"/>
                <a:cs typeface="DM Sans"/>
                <a:sym typeface="DM Sans"/>
              </a:rPr>
              <a:t>5) TF-IDF</a:t>
            </a:r>
            <a:endParaRPr b="1" i="0" sz="2900" u="none" cap="none" strike="noStrike">
              <a:solidFill>
                <a:schemeClr val="dk1"/>
              </a:solidFill>
              <a:latin typeface="DM Sans"/>
              <a:ea typeface="DM Sans"/>
              <a:cs typeface="DM Sans"/>
              <a:sym typeface="DM Sans"/>
            </a:endParaRPr>
          </a:p>
        </p:txBody>
      </p:sp>
      <p:sp>
        <p:nvSpPr>
          <p:cNvPr id="1245" name="Google Shape;1245;p154"/>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246" name="Google Shape;1246;p154"/>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247" name="Google Shape;1247;p154"/>
          <p:cNvSpPr txBox="1"/>
          <p:nvPr/>
        </p:nvSpPr>
        <p:spPr>
          <a:xfrm>
            <a:off x="626075" y="1068300"/>
            <a:ext cx="5036400" cy="3370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s" sz="1800">
                <a:solidFill>
                  <a:schemeClr val="dk1"/>
                </a:solidFill>
                <a:highlight>
                  <a:schemeClr val="lt1"/>
                </a:highlight>
                <a:latin typeface="DM Sans"/>
                <a:ea typeface="DM Sans"/>
                <a:cs typeface="DM Sans"/>
                <a:sym typeface="DM Sans"/>
              </a:rPr>
              <a:t>Calcula "pesos" que representan la relevancia de una palabra para un documento en una colección de documentos (también conocido como corpus). El valor de TF-IDF aumenta proporcionalmente al número de veces que aparece una palabra en el documento y se compensa con el número de documentos del corpus que contienen la palabra. </a:t>
            </a:r>
            <a:endParaRPr sz="1800">
              <a:solidFill>
                <a:schemeClr val="dk1"/>
              </a:solidFill>
              <a:highlight>
                <a:schemeClr val="lt1"/>
              </a:highlight>
              <a:latin typeface="DM Sans"/>
              <a:ea typeface="DM Sans"/>
              <a:cs typeface="DM Sans"/>
              <a:sym typeface="DM Sans"/>
            </a:endParaRPr>
          </a:p>
        </p:txBody>
      </p:sp>
      <p:pic>
        <p:nvPicPr>
          <p:cNvPr id="1248" name="Google Shape;1248;p154"/>
          <p:cNvPicPr preferRelativeResize="0"/>
          <p:nvPr/>
        </p:nvPicPr>
        <p:blipFill>
          <a:blip r:embed="rId3">
            <a:alphaModFix/>
          </a:blip>
          <a:stretch>
            <a:fillRect/>
          </a:stretch>
        </p:blipFill>
        <p:spPr>
          <a:xfrm>
            <a:off x="7847625" y="468000"/>
            <a:ext cx="702374" cy="702374"/>
          </a:xfrm>
          <a:prstGeom prst="rect">
            <a:avLst/>
          </a:prstGeom>
          <a:noFill/>
          <a:ln>
            <a:noFill/>
          </a:ln>
        </p:spPr>
      </p:pic>
      <p:pic>
        <p:nvPicPr>
          <p:cNvPr id="1249" name="Google Shape;1249;p154"/>
          <p:cNvPicPr preferRelativeResize="0"/>
          <p:nvPr/>
        </p:nvPicPr>
        <p:blipFill>
          <a:blip r:embed="rId4">
            <a:alphaModFix/>
          </a:blip>
          <a:stretch>
            <a:fillRect/>
          </a:stretch>
        </p:blipFill>
        <p:spPr>
          <a:xfrm>
            <a:off x="5262325" y="1751163"/>
            <a:ext cx="3576251" cy="1788125"/>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155"/>
          <p:cNvSpPr txBox="1"/>
          <p:nvPr/>
        </p:nvSpPr>
        <p:spPr>
          <a:xfrm>
            <a:off x="473350" y="468000"/>
            <a:ext cx="8141100" cy="5865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2900">
                <a:solidFill>
                  <a:schemeClr val="dk1"/>
                </a:solidFill>
                <a:latin typeface="DM Sans"/>
                <a:ea typeface="DM Sans"/>
                <a:cs typeface="DM Sans"/>
                <a:sym typeface="DM Sans"/>
              </a:rPr>
              <a:t>6) Wordcloud</a:t>
            </a:r>
            <a:endParaRPr b="1" i="0" sz="2900" u="none" cap="none" strike="noStrike">
              <a:solidFill>
                <a:schemeClr val="dk1"/>
              </a:solidFill>
              <a:latin typeface="DM Sans"/>
              <a:ea typeface="DM Sans"/>
              <a:cs typeface="DM Sans"/>
              <a:sym typeface="DM Sans"/>
            </a:endParaRPr>
          </a:p>
        </p:txBody>
      </p:sp>
      <p:sp>
        <p:nvSpPr>
          <p:cNvPr id="1255" name="Google Shape;1255;p155"/>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256" name="Google Shape;1256;p155"/>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257" name="Google Shape;1257;p155"/>
          <p:cNvSpPr txBox="1"/>
          <p:nvPr/>
        </p:nvSpPr>
        <p:spPr>
          <a:xfrm>
            <a:off x="626075" y="1068300"/>
            <a:ext cx="5036400" cy="2955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s" sz="1800">
                <a:solidFill>
                  <a:schemeClr val="dk1"/>
                </a:solidFill>
                <a:highlight>
                  <a:schemeClr val="lt1"/>
                </a:highlight>
                <a:latin typeface="DM Sans"/>
                <a:ea typeface="DM Sans"/>
                <a:cs typeface="DM Sans"/>
                <a:sym typeface="DM Sans"/>
              </a:rPr>
              <a:t>Wordcloud es una técnica popular que nos ayuda a identificar las palabras clave en un texto. En una nube de palabras, las palabras más frecuentes tienen una fuente más grande, mientras que las palabras menos frecuentes tienen una fuente más pequeña o más delgada.</a:t>
            </a:r>
            <a:endParaRPr sz="1800">
              <a:solidFill>
                <a:schemeClr val="dk1"/>
              </a:solidFill>
              <a:highlight>
                <a:schemeClr val="lt1"/>
              </a:highlight>
              <a:latin typeface="DM Sans"/>
              <a:ea typeface="DM Sans"/>
              <a:cs typeface="DM Sans"/>
              <a:sym typeface="DM Sans"/>
            </a:endParaRPr>
          </a:p>
        </p:txBody>
      </p:sp>
      <p:pic>
        <p:nvPicPr>
          <p:cNvPr id="1258" name="Google Shape;1258;p155"/>
          <p:cNvPicPr preferRelativeResize="0"/>
          <p:nvPr/>
        </p:nvPicPr>
        <p:blipFill>
          <a:blip r:embed="rId3">
            <a:alphaModFix/>
          </a:blip>
          <a:stretch>
            <a:fillRect/>
          </a:stretch>
        </p:blipFill>
        <p:spPr>
          <a:xfrm>
            <a:off x="7847625" y="468000"/>
            <a:ext cx="702374" cy="702374"/>
          </a:xfrm>
          <a:prstGeom prst="rect">
            <a:avLst/>
          </a:prstGeom>
          <a:noFill/>
          <a:ln>
            <a:noFill/>
          </a:ln>
        </p:spPr>
      </p:pic>
      <p:pic>
        <p:nvPicPr>
          <p:cNvPr id="1259" name="Google Shape;1259;p155"/>
          <p:cNvPicPr preferRelativeResize="0"/>
          <p:nvPr/>
        </p:nvPicPr>
        <p:blipFill>
          <a:blip r:embed="rId4">
            <a:alphaModFix/>
          </a:blip>
          <a:stretch>
            <a:fillRect/>
          </a:stretch>
        </p:blipFill>
        <p:spPr>
          <a:xfrm>
            <a:off x="5552250" y="1243850"/>
            <a:ext cx="2853225" cy="2853225"/>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15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Características de NLP</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p157"/>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Características de Deep Learning</a:t>
            </a:r>
            <a:endParaRPr b="1" i="0" sz="3000" u="none" cap="none" strike="noStrike">
              <a:solidFill>
                <a:schemeClr val="dk1"/>
              </a:solidFill>
              <a:latin typeface="DM Sans"/>
              <a:ea typeface="DM Sans"/>
              <a:cs typeface="DM Sans"/>
              <a:sym typeface="DM Sans"/>
            </a:endParaRPr>
          </a:p>
        </p:txBody>
      </p:sp>
      <p:sp>
        <p:nvSpPr>
          <p:cNvPr id="1270" name="Google Shape;1270;p157"/>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271" name="Google Shape;1271;p157"/>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272" name="Google Shape;1272;p157"/>
          <p:cNvSpPr txBox="1"/>
          <p:nvPr/>
        </p:nvSpPr>
        <p:spPr>
          <a:xfrm>
            <a:off x="648825" y="1068300"/>
            <a:ext cx="4924500" cy="3322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700">
                <a:solidFill>
                  <a:schemeClr val="dk1"/>
                </a:solidFill>
                <a:highlight>
                  <a:schemeClr val="lt1"/>
                </a:highlight>
                <a:latin typeface="DM Sans"/>
                <a:ea typeface="DM Sans"/>
                <a:cs typeface="DM Sans"/>
                <a:sym typeface="DM Sans"/>
              </a:rPr>
              <a:t>Algunas de las características más importantes de NLP son:</a:t>
            </a:r>
            <a:endParaRPr sz="1700">
              <a:solidFill>
                <a:schemeClr val="dk1"/>
              </a:solidFill>
              <a:highlight>
                <a:schemeClr val="lt1"/>
              </a:highlight>
              <a:latin typeface="DM Sans"/>
              <a:ea typeface="DM Sans"/>
              <a:cs typeface="DM Sans"/>
              <a:sym typeface="DM Sans"/>
            </a:endParaRPr>
          </a:p>
          <a:p>
            <a:pPr indent="-336550" lvl="0" marL="457200" rtl="0" algn="l">
              <a:lnSpc>
                <a:spcPct val="150000"/>
              </a:lnSpc>
              <a:spcBef>
                <a:spcPts val="1000"/>
              </a:spcBef>
              <a:spcAft>
                <a:spcPts val="0"/>
              </a:spcAft>
              <a:buClr>
                <a:schemeClr val="dk1"/>
              </a:buClr>
              <a:buSzPts val="1700"/>
              <a:buFont typeface="DM Sans"/>
              <a:buAutoNum type="arabicPeriod"/>
            </a:pPr>
            <a:r>
              <a:rPr lang="es" sz="1700">
                <a:solidFill>
                  <a:schemeClr val="dk1"/>
                </a:solidFill>
                <a:highlight>
                  <a:schemeClr val="lt1"/>
                </a:highlight>
                <a:latin typeface="DM Sans"/>
                <a:ea typeface="DM Sans"/>
                <a:cs typeface="DM Sans"/>
                <a:sym typeface="DM Sans"/>
              </a:rPr>
              <a:t>Conversión text-to-speech y viceversa</a:t>
            </a:r>
            <a:endParaRPr sz="1700">
              <a:solidFill>
                <a:schemeClr val="dk1"/>
              </a:solidFill>
              <a:highlight>
                <a:schemeClr val="lt1"/>
              </a:highlight>
              <a:latin typeface="DM Sans"/>
              <a:ea typeface="DM Sans"/>
              <a:cs typeface="DM Sans"/>
              <a:sym typeface="DM Sans"/>
            </a:endParaRPr>
          </a:p>
          <a:p>
            <a:pPr indent="-336550" lvl="0" marL="457200" rtl="0" algn="l">
              <a:lnSpc>
                <a:spcPct val="150000"/>
              </a:lnSpc>
              <a:spcBef>
                <a:spcPts val="0"/>
              </a:spcBef>
              <a:spcAft>
                <a:spcPts val="0"/>
              </a:spcAft>
              <a:buClr>
                <a:schemeClr val="dk1"/>
              </a:buClr>
              <a:buSzPts val="1700"/>
              <a:buFont typeface="DM Sans"/>
              <a:buAutoNum type="arabicPeriod"/>
            </a:pPr>
            <a:r>
              <a:rPr lang="es" sz="1700">
                <a:solidFill>
                  <a:schemeClr val="dk1"/>
                </a:solidFill>
                <a:highlight>
                  <a:schemeClr val="lt1"/>
                </a:highlight>
                <a:latin typeface="DM Sans"/>
                <a:ea typeface="DM Sans"/>
                <a:cs typeface="DM Sans"/>
                <a:sym typeface="DM Sans"/>
              </a:rPr>
              <a:t>Traducción de lenguaje</a:t>
            </a:r>
            <a:endParaRPr sz="1700">
              <a:solidFill>
                <a:schemeClr val="dk1"/>
              </a:solidFill>
              <a:highlight>
                <a:schemeClr val="lt1"/>
              </a:highlight>
              <a:latin typeface="DM Sans"/>
              <a:ea typeface="DM Sans"/>
              <a:cs typeface="DM Sans"/>
              <a:sym typeface="DM Sans"/>
            </a:endParaRPr>
          </a:p>
          <a:p>
            <a:pPr indent="-336550" lvl="0" marL="457200" rtl="0" algn="l">
              <a:lnSpc>
                <a:spcPct val="150000"/>
              </a:lnSpc>
              <a:spcBef>
                <a:spcPts val="0"/>
              </a:spcBef>
              <a:spcAft>
                <a:spcPts val="0"/>
              </a:spcAft>
              <a:buClr>
                <a:schemeClr val="dk1"/>
              </a:buClr>
              <a:buSzPts val="1700"/>
              <a:buFont typeface="DM Sans"/>
              <a:buAutoNum type="arabicPeriod"/>
            </a:pPr>
            <a:r>
              <a:rPr lang="es" sz="1700">
                <a:solidFill>
                  <a:schemeClr val="dk1"/>
                </a:solidFill>
                <a:highlight>
                  <a:schemeClr val="lt1"/>
                </a:highlight>
                <a:latin typeface="DM Sans"/>
                <a:ea typeface="DM Sans"/>
                <a:cs typeface="DM Sans"/>
                <a:sym typeface="DM Sans"/>
              </a:rPr>
              <a:t>Categorización e indexación</a:t>
            </a:r>
            <a:endParaRPr sz="1700">
              <a:solidFill>
                <a:schemeClr val="dk1"/>
              </a:solidFill>
              <a:highlight>
                <a:schemeClr val="lt1"/>
              </a:highlight>
              <a:latin typeface="DM Sans"/>
              <a:ea typeface="DM Sans"/>
              <a:cs typeface="DM Sans"/>
              <a:sym typeface="DM Sans"/>
            </a:endParaRPr>
          </a:p>
          <a:p>
            <a:pPr indent="-336550" lvl="0" marL="457200" rtl="0" algn="l">
              <a:lnSpc>
                <a:spcPct val="150000"/>
              </a:lnSpc>
              <a:spcBef>
                <a:spcPts val="0"/>
              </a:spcBef>
              <a:spcAft>
                <a:spcPts val="0"/>
              </a:spcAft>
              <a:buClr>
                <a:schemeClr val="dk1"/>
              </a:buClr>
              <a:buSzPts val="1700"/>
              <a:buFont typeface="DM Sans"/>
              <a:buAutoNum type="arabicPeriod"/>
            </a:pPr>
            <a:r>
              <a:rPr lang="es" sz="1700">
                <a:solidFill>
                  <a:schemeClr val="dk1"/>
                </a:solidFill>
                <a:highlight>
                  <a:schemeClr val="lt1"/>
                </a:highlight>
                <a:latin typeface="DM Sans"/>
                <a:ea typeface="DM Sans"/>
                <a:cs typeface="DM Sans"/>
                <a:sym typeface="DM Sans"/>
              </a:rPr>
              <a:t>Organización de documentos</a:t>
            </a:r>
            <a:endParaRPr sz="1700">
              <a:solidFill>
                <a:schemeClr val="dk1"/>
              </a:solidFill>
              <a:highlight>
                <a:schemeClr val="lt1"/>
              </a:highlight>
              <a:latin typeface="DM Sans"/>
              <a:ea typeface="DM Sans"/>
              <a:cs typeface="DM Sans"/>
              <a:sym typeface="DM Sans"/>
            </a:endParaRPr>
          </a:p>
          <a:p>
            <a:pPr indent="-336550" lvl="0" marL="457200" rtl="0" algn="l">
              <a:lnSpc>
                <a:spcPct val="150000"/>
              </a:lnSpc>
              <a:spcBef>
                <a:spcPts val="0"/>
              </a:spcBef>
              <a:spcAft>
                <a:spcPts val="0"/>
              </a:spcAft>
              <a:buClr>
                <a:schemeClr val="dk1"/>
              </a:buClr>
              <a:buSzPts val="1700"/>
              <a:buFont typeface="DM Sans"/>
              <a:buAutoNum type="arabicPeriod"/>
            </a:pPr>
            <a:r>
              <a:rPr lang="es" sz="1700">
                <a:solidFill>
                  <a:schemeClr val="dk1"/>
                </a:solidFill>
                <a:highlight>
                  <a:schemeClr val="lt1"/>
                </a:highlight>
                <a:latin typeface="DM Sans"/>
                <a:ea typeface="DM Sans"/>
                <a:cs typeface="DM Sans"/>
                <a:sym typeface="DM Sans"/>
              </a:rPr>
              <a:t>Identificación de sentimientos</a:t>
            </a:r>
            <a:endParaRPr sz="1700">
              <a:solidFill>
                <a:schemeClr val="dk1"/>
              </a:solidFill>
              <a:highlight>
                <a:schemeClr val="lt1"/>
              </a:highlight>
              <a:latin typeface="DM Sans"/>
              <a:ea typeface="DM Sans"/>
              <a:cs typeface="DM Sans"/>
              <a:sym typeface="DM Sans"/>
            </a:endParaRPr>
          </a:p>
          <a:p>
            <a:pPr indent="-336550" lvl="0" marL="457200" rtl="0" algn="l">
              <a:lnSpc>
                <a:spcPct val="150000"/>
              </a:lnSpc>
              <a:spcBef>
                <a:spcPts val="0"/>
              </a:spcBef>
              <a:spcAft>
                <a:spcPts val="0"/>
              </a:spcAft>
              <a:buClr>
                <a:schemeClr val="dk1"/>
              </a:buClr>
              <a:buSzPts val="1700"/>
              <a:buFont typeface="DM Sans"/>
              <a:buAutoNum type="arabicPeriod"/>
            </a:pPr>
            <a:r>
              <a:rPr lang="es" sz="1700">
                <a:solidFill>
                  <a:schemeClr val="dk1"/>
                </a:solidFill>
                <a:highlight>
                  <a:schemeClr val="lt1"/>
                </a:highlight>
                <a:latin typeface="DM Sans"/>
                <a:ea typeface="DM Sans"/>
                <a:cs typeface="DM Sans"/>
                <a:sym typeface="DM Sans"/>
              </a:rPr>
              <a:t>Aprendizaje supervisado en su mayoría</a:t>
            </a:r>
            <a:endParaRPr sz="1700">
              <a:solidFill>
                <a:schemeClr val="dk1"/>
              </a:solidFill>
              <a:highlight>
                <a:schemeClr val="lt1"/>
              </a:highlight>
              <a:latin typeface="DM Sans"/>
              <a:ea typeface="DM Sans"/>
              <a:cs typeface="DM Sans"/>
              <a:sym typeface="DM Sans"/>
            </a:endParaRPr>
          </a:p>
        </p:txBody>
      </p:sp>
      <p:pic>
        <p:nvPicPr>
          <p:cNvPr id="1273" name="Google Shape;1273;p157"/>
          <p:cNvPicPr preferRelativeResize="0"/>
          <p:nvPr/>
        </p:nvPicPr>
        <p:blipFill>
          <a:blip r:embed="rId3">
            <a:alphaModFix/>
          </a:blip>
          <a:stretch>
            <a:fillRect/>
          </a:stretch>
        </p:blipFill>
        <p:spPr>
          <a:xfrm>
            <a:off x="5781388" y="1233624"/>
            <a:ext cx="2538126" cy="3197101"/>
          </a:xfrm>
          <a:prstGeom prst="rect">
            <a:avLst/>
          </a:prstGeom>
          <a:noFill/>
          <a:ln>
            <a:noFill/>
          </a:ln>
        </p:spPr>
      </p:pic>
      <p:pic>
        <p:nvPicPr>
          <p:cNvPr id="1274" name="Google Shape;1274;p157"/>
          <p:cNvPicPr preferRelativeResize="0"/>
          <p:nvPr/>
        </p:nvPicPr>
        <p:blipFill>
          <a:blip r:embed="rId4">
            <a:alphaModFix/>
          </a:blip>
          <a:stretch>
            <a:fillRect/>
          </a:stretch>
        </p:blipFill>
        <p:spPr>
          <a:xfrm>
            <a:off x="7847625" y="468000"/>
            <a:ext cx="702374" cy="702374"/>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p158"/>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Fases típicas de NLP</a:t>
            </a:r>
            <a:endParaRPr b="1" i="0" sz="3000" u="none" cap="none" strike="noStrike">
              <a:solidFill>
                <a:schemeClr val="dk1"/>
              </a:solidFill>
              <a:latin typeface="DM Sans"/>
              <a:ea typeface="DM Sans"/>
              <a:cs typeface="DM Sans"/>
              <a:sym typeface="DM Sans"/>
            </a:endParaRPr>
          </a:p>
        </p:txBody>
      </p:sp>
      <p:sp>
        <p:nvSpPr>
          <p:cNvPr id="1280" name="Google Shape;1280;p158"/>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281" name="Google Shape;1281;p158"/>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282" name="Google Shape;1282;p158"/>
          <p:cNvSpPr txBox="1"/>
          <p:nvPr/>
        </p:nvSpPr>
        <p:spPr>
          <a:xfrm>
            <a:off x="648825" y="1068300"/>
            <a:ext cx="4924500" cy="2929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700">
                <a:solidFill>
                  <a:schemeClr val="dk1"/>
                </a:solidFill>
                <a:highlight>
                  <a:schemeClr val="lt1"/>
                </a:highlight>
                <a:latin typeface="DM Sans"/>
                <a:ea typeface="DM Sans"/>
                <a:cs typeface="DM Sans"/>
                <a:sym typeface="DM Sans"/>
              </a:rPr>
              <a:t>En general se tienen 5 fases preponderantes que son:</a:t>
            </a:r>
            <a:endParaRPr sz="1700">
              <a:solidFill>
                <a:schemeClr val="dk1"/>
              </a:solidFill>
              <a:highlight>
                <a:schemeClr val="lt1"/>
              </a:highlight>
              <a:latin typeface="DM Sans"/>
              <a:ea typeface="DM Sans"/>
              <a:cs typeface="DM Sans"/>
              <a:sym typeface="DM Sans"/>
            </a:endParaRPr>
          </a:p>
          <a:p>
            <a:pPr indent="-336550" lvl="0" marL="457200" rtl="0" algn="l">
              <a:lnSpc>
                <a:spcPct val="150000"/>
              </a:lnSpc>
              <a:spcBef>
                <a:spcPts val="1000"/>
              </a:spcBef>
              <a:spcAft>
                <a:spcPts val="0"/>
              </a:spcAft>
              <a:buClr>
                <a:schemeClr val="dk1"/>
              </a:buClr>
              <a:buSzPts val="1700"/>
              <a:buFont typeface="DM Sans"/>
              <a:buAutoNum type="arabicPeriod"/>
            </a:pPr>
            <a:r>
              <a:rPr lang="es" sz="1700">
                <a:solidFill>
                  <a:schemeClr val="dk1"/>
                </a:solidFill>
                <a:highlight>
                  <a:schemeClr val="lt1"/>
                </a:highlight>
                <a:latin typeface="DM Sans"/>
                <a:ea typeface="DM Sans"/>
                <a:cs typeface="DM Sans"/>
                <a:sym typeface="DM Sans"/>
              </a:rPr>
              <a:t>Análisis léxico y morfológico</a:t>
            </a:r>
            <a:endParaRPr sz="1700">
              <a:solidFill>
                <a:schemeClr val="dk1"/>
              </a:solidFill>
              <a:highlight>
                <a:schemeClr val="lt1"/>
              </a:highlight>
              <a:latin typeface="DM Sans"/>
              <a:ea typeface="DM Sans"/>
              <a:cs typeface="DM Sans"/>
              <a:sym typeface="DM Sans"/>
            </a:endParaRPr>
          </a:p>
          <a:p>
            <a:pPr indent="-336550" lvl="0" marL="457200" rtl="0" algn="l">
              <a:lnSpc>
                <a:spcPct val="150000"/>
              </a:lnSpc>
              <a:spcBef>
                <a:spcPts val="0"/>
              </a:spcBef>
              <a:spcAft>
                <a:spcPts val="0"/>
              </a:spcAft>
              <a:buClr>
                <a:schemeClr val="dk1"/>
              </a:buClr>
              <a:buSzPts val="1700"/>
              <a:buFont typeface="DM Sans"/>
              <a:buAutoNum type="arabicPeriod"/>
            </a:pPr>
            <a:r>
              <a:rPr lang="es" sz="1700">
                <a:solidFill>
                  <a:schemeClr val="dk1"/>
                </a:solidFill>
                <a:highlight>
                  <a:schemeClr val="lt1"/>
                </a:highlight>
                <a:latin typeface="DM Sans"/>
                <a:ea typeface="DM Sans"/>
                <a:cs typeface="DM Sans"/>
                <a:sym typeface="DM Sans"/>
              </a:rPr>
              <a:t>Análisis sintáctico</a:t>
            </a:r>
            <a:endParaRPr sz="1700">
              <a:solidFill>
                <a:schemeClr val="dk1"/>
              </a:solidFill>
              <a:highlight>
                <a:schemeClr val="lt1"/>
              </a:highlight>
              <a:latin typeface="DM Sans"/>
              <a:ea typeface="DM Sans"/>
              <a:cs typeface="DM Sans"/>
              <a:sym typeface="DM Sans"/>
            </a:endParaRPr>
          </a:p>
          <a:p>
            <a:pPr indent="-336550" lvl="0" marL="457200" rtl="0" algn="l">
              <a:lnSpc>
                <a:spcPct val="150000"/>
              </a:lnSpc>
              <a:spcBef>
                <a:spcPts val="0"/>
              </a:spcBef>
              <a:spcAft>
                <a:spcPts val="0"/>
              </a:spcAft>
              <a:buClr>
                <a:schemeClr val="dk1"/>
              </a:buClr>
              <a:buSzPts val="1700"/>
              <a:buFont typeface="DM Sans"/>
              <a:buAutoNum type="arabicPeriod"/>
            </a:pPr>
            <a:r>
              <a:rPr lang="es" sz="1700">
                <a:solidFill>
                  <a:schemeClr val="dk1"/>
                </a:solidFill>
                <a:highlight>
                  <a:schemeClr val="lt1"/>
                </a:highlight>
                <a:latin typeface="DM Sans"/>
                <a:ea typeface="DM Sans"/>
                <a:cs typeface="DM Sans"/>
                <a:sym typeface="DM Sans"/>
              </a:rPr>
              <a:t>Análisis semántico</a:t>
            </a:r>
            <a:endParaRPr sz="1700">
              <a:solidFill>
                <a:schemeClr val="dk1"/>
              </a:solidFill>
              <a:highlight>
                <a:schemeClr val="lt1"/>
              </a:highlight>
              <a:latin typeface="DM Sans"/>
              <a:ea typeface="DM Sans"/>
              <a:cs typeface="DM Sans"/>
              <a:sym typeface="DM Sans"/>
            </a:endParaRPr>
          </a:p>
          <a:p>
            <a:pPr indent="-336550" lvl="0" marL="457200" rtl="0" algn="l">
              <a:lnSpc>
                <a:spcPct val="150000"/>
              </a:lnSpc>
              <a:spcBef>
                <a:spcPts val="0"/>
              </a:spcBef>
              <a:spcAft>
                <a:spcPts val="0"/>
              </a:spcAft>
              <a:buClr>
                <a:schemeClr val="dk1"/>
              </a:buClr>
              <a:buSzPts val="1700"/>
              <a:buFont typeface="DM Sans"/>
              <a:buAutoNum type="arabicPeriod"/>
            </a:pPr>
            <a:r>
              <a:rPr lang="es" sz="1700">
                <a:solidFill>
                  <a:schemeClr val="dk1"/>
                </a:solidFill>
                <a:highlight>
                  <a:schemeClr val="lt1"/>
                </a:highlight>
                <a:latin typeface="DM Sans"/>
                <a:ea typeface="DM Sans"/>
                <a:cs typeface="DM Sans"/>
                <a:sym typeface="DM Sans"/>
              </a:rPr>
              <a:t>Integración de discurso</a:t>
            </a:r>
            <a:endParaRPr sz="1700">
              <a:solidFill>
                <a:schemeClr val="dk1"/>
              </a:solidFill>
              <a:highlight>
                <a:schemeClr val="lt1"/>
              </a:highlight>
              <a:latin typeface="DM Sans"/>
              <a:ea typeface="DM Sans"/>
              <a:cs typeface="DM Sans"/>
              <a:sym typeface="DM Sans"/>
            </a:endParaRPr>
          </a:p>
          <a:p>
            <a:pPr indent="-336550" lvl="0" marL="457200" rtl="0" algn="l">
              <a:lnSpc>
                <a:spcPct val="150000"/>
              </a:lnSpc>
              <a:spcBef>
                <a:spcPts val="0"/>
              </a:spcBef>
              <a:spcAft>
                <a:spcPts val="0"/>
              </a:spcAft>
              <a:buClr>
                <a:schemeClr val="dk1"/>
              </a:buClr>
              <a:buSzPts val="1700"/>
              <a:buFont typeface="DM Sans"/>
              <a:buAutoNum type="arabicPeriod"/>
            </a:pPr>
            <a:r>
              <a:rPr lang="es" sz="1700">
                <a:solidFill>
                  <a:schemeClr val="dk1"/>
                </a:solidFill>
                <a:highlight>
                  <a:schemeClr val="lt1"/>
                </a:highlight>
                <a:latin typeface="DM Sans"/>
                <a:ea typeface="DM Sans"/>
                <a:cs typeface="DM Sans"/>
                <a:sym typeface="DM Sans"/>
              </a:rPr>
              <a:t>Análisis pragmático</a:t>
            </a:r>
            <a:endParaRPr sz="1700">
              <a:solidFill>
                <a:schemeClr val="dk1"/>
              </a:solidFill>
              <a:highlight>
                <a:schemeClr val="lt1"/>
              </a:highlight>
              <a:latin typeface="DM Sans"/>
              <a:ea typeface="DM Sans"/>
              <a:cs typeface="DM Sans"/>
              <a:sym typeface="DM Sans"/>
            </a:endParaRPr>
          </a:p>
        </p:txBody>
      </p:sp>
      <p:pic>
        <p:nvPicPr>
          <p:cNvPr id="1283" name="Google Shape;1283;p158"/>
          <p:cNvPicPr preferRelativeResize="0"/>
          <p:nvPr/>
        </p:nvPicPr>
        <p:blipFill>
          <a:blip r:embed="rId3">
            <a:alphaModFix/>
          </a:blip>
          <a:stretch>
            <a:fillRect/>
          </a:stretch>
        </p:blipFill>
        <p:spPr>
          <a:xfrm>
            <a:off x="5441025" y="1200425"/>
            <a:ext cx="2952000" cy="2952000"/>
          </a:xfrm>
          <a:prstGeom prst="rect">
            <a:avLst/>
          </a:prstGeom>
          <a:noFill/>
          <a:ln>
            <a:noFill/>
          </a:ln>
        </p:spPr>
      </p:pic>
      <p:pic>
        <p:nvPicPr>
          <p:cNvPr id="1284" name="Google Shape;1284;p158"/>
          <p:cNvPicPr preferRelativeResize="0"/>
          <p:nvPr/>
        </p:nvPicPr>
        <p:blipFill>
          <a:blip r:embed="rId4">
            <a:alphaModFix/>
          </a:blip>
          <a:stretch>
            <a:fillRect/>
          </a:stretch>
        </p:blipFill>
        <p:spPr>
          <a:xfrm>
            <a:off x="7847625" y="468000"/>
            <a:ext cx="702374" cy="702374"/>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159"/>
          <p:cNvSpPr txBox="1"/>
          <p:nvPr/>
        </p:nvSpPr>
        <p:spPr>
          <a:xfrm>
            <a:off x="473350" y="468000"/>
            <a:ext cx="8141100" cy="517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2400">
                <a:solidFill>
                  <a:schemeClr val="dk1"/>
                </a:solidFill>
                <a:latin typeface="DM Sans"/>
                <a:ea typeface="DM Sans"/>
                <a:cs typeface="DM Sans"/>
                <a:sym typeface="DM Sans"/>
              </a:rPr>
              <a:t>¿Cómo se ejecuta el análisis de NLP?</a:t>
            </a:r>
            <a:endParaRPr b="1" i="0" sz="2400" u="none" cap="none" strike="noStrike">
              <a:solidFill>
                <a:schemeClr val="dk1"/>
              </a:solidFill>
              <a:latin typeface="DM Sans"/>
              <a:ea typeface="DM Sans"/>
              <a:cs typeface="DM Sans"/>
              <a:sym typeface="DM Sans"/>
            </a:endParaRPr>
          </a:p>
        </p:txBody>
      </p:sp>
      <p:sp>
        <p:nvSpPr>
          <p:cNvPr id="1290" name="Google Shape;1290;p159"/>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291" name="Google Shape;1291;p159"/>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292" name="Google Shape;1292;p159"/>
          <p:cNvSpPr txBox="1"/>
          <p:nvPr/>
        </p:nvSpPr>
        <p:spPr>
          <a:xfrm>
            <a:off x="637325" y="1068300"/>
            <a:ext cx="4924500" cy="2647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s" sz="1600">
                <a:solidFill>
                  <a:schemeClr val="dk1"/>
                </a:solidFill>
                <a:highlight>
                  <a:schemeClr val="lt1"/>
                </a:highlight>
                <a:latin typeface="DM Sans"/>
                <a:ea typeface="DM Sans"/>
                <a:cs typeface="DM Sans"/>
                <a:sym typeface="DM Sans"/>
              </a:rPr>
              <a:t>El procesamiento del lenguaje natural implica la lectura y comprensión del lenguaje hablado o escrito a través de una computadora. Esto incluye, por ejemplo, la traducción automática de un idioma a otro, pero también el reconocimiento de palabras habladas o la respuesta automática a preguntas.</a:t>
            </a:r>
            <a:endParaRPr sz="1700">
              <a:solidFill>
                <a:schemeClr val="dk1"/>
              </a:solidFill>
              <a:highlight>
                <a:schemeClr val="lt1"/>
              </a:highlight>
              <a:latin typeface="DM Sans"/>
              <a:ea typeface="DM Sans"/>
              <a:cs typeface="DM Sans"/>
              <a:sym typeface="DM Sans"/>
            </a:endParaRPr>
          </a:p>
        </p:txBody>
      </p:sp>
      <p:pic>
        <p:nvPicPr>
          <p:cNvPr id="1293" name="Google Shape;1293;p159"/>
          <p:cNvPicPr preferRelativeResize="0"/>
          <p:nvPr/>
        </p:nvPicPr>
        <p:blipFill>
          <a:blip r:embed="rId3">
            <a:alphaModFix/>
          </a:blip>
          <a:stretch>
            <a:fillRect/>
          </a:stretch>
        </p:blipFill>
        <p:spPr>
          <a:xfrm>
            <a:off x="5614300" y="1210175"/>
            <a:ext cx="2872275" cy="2872275"/>
          </a:xfrm>
          <a:prstGeom prst="rect">
            <a:avLst/>
          </a:prstGeom>
          <a:noFill/>
          <a:ln>
            <a:noFill/>
          </a:ln>
        </p:spPr>
      </p:pic>
      <p:pic>
        <p:nvPicPr>
          <p:cNvPr id="1294" name="Google Shape;1294;p159"/>
          <p:cNvPicPr preferRelativeResize="0"/>
          <p:nvPr/>
        </p:nvPicPr>
        <p:blipFill>
          <a:blip r:embed="rId4">
            <a:alphaModFix/>
          </a:blip>
          <a:stretch>
            <a:fillRect/>
          </a:stretch>
        </p:blipFill>
        <p:spPr>
          <a:xfrm>
            <a:off x="7847625" y="468000"/>
            <a:ext cx="702374" cy="702374"/>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160"/>
          <p:cNvSpPr txBox="1"/>
          <p:nvPr/>
        </p:nvSpPr>
        <p:spPr>
          <a:xfrm>
            <a:off x="1064475" y="2202300"/>
            <a:ext cx="70047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Ventajas de NLP</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161"/>
          <p:cNvSpPr txBox="1"/>
          <p:nvPr/>
        </p:nvSpPr>
        <p:spPr>
          <a:xfrm>
            <a:off x="473350" y="468000"/>
            <a:ext cx="8141100" cy="544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2600">
                <a:solidFill>
                  <a:schemeClr val="dk1"/>
                </a:solidFill>
                <a:latin typeface="DM Sans"/>
                <a:ea typeface="DM Sans"/>
                <a:cs typeface="DM Sans"/>
                <a:sym typeface="DM Sans"/>
              </a:rPr>
              <a:t>Ventajas de NLP</a:t>
            </a:r>
            <a:endParaRPr b="1" i="0" sz="2600" u="none" cap="none" strike="noStrike">
              <a:solidFill>
                <a:schemeClr val="dk1"/>
              </a:solidFill>
              <a:latin typeface="DM Sans"/>
              <a:ea typeface="DM Sans"/>
              <a:cs typeface="DM Sans"/>
              <a:sym typeface="DM Sans"/>
            </a:endParaRPr>
          </a:p>
        </p:txBody>
      </p:sp>
      <p:sp>
        <p:nvSpPr>
          <p:cNvPr id="1305" name="Google Shape;1305;p161"/>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306" name="Google Shape;1306;p161"/>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307" name="Google Shape;1307;p161"/>
          <p:cNvSpPr txBox="1"/>
          <p:nvPr/>
        </p:nvSpPr>
        <p:spPr>
          <a:xfrm>
            <a:off x="628150" y="949500"/>
            <a:ext cx="4924500" cy="3532500"/>
          </a:xfrm>
          <a:prstGeom prst="rect">
            <a:avLst/>
          </a:prstGeom>
          <a:solidFill>
            <a:schemeClr val="lt1"/>
          </a:solidFill>
          <a:ln>
            <a:noFill/>
          </a:ln>
        </p:spPr>
        <p:txBody>
          <a:bodyPr anchorCtr="0" anchor="t" bIns="91425" lIns="91425" spcFirstLastPara="1" rIns="91425" wrap="square" tIns="91425">
            <a:spAutoFit/>
          </a:bodyPr>
          <a:lstStyle/>
          <a:p>
            <a:pPr indent="-323850" lvl="0" marL="457200" rtl="0" algn="l">
              <a:lnSpc>
                <a:spcPct val="150000"/>
              </a:lnSpc>
              <a:spcBef>
                <a:spcPts val="0"/>
              </a:spcBef>
              <a:spcAft>
                <a:spcPts val="0"/>
              </a:spcAft>
              <a:buClr>
                <a:schemeClr val="dk1"/>
              </a:buClr>
              <a:buSzPts val="1500"/>
              <a:buFont typeface="DM Sans"/>
              <a:buAutoNum type="arabicPeriod"/>
            </a:pPr>
            <a:r>
              <a:rPr lang="es" sz="1500">
                <a:solidFill>
                  <a:schemeClr val="dk1"/>
                </a:solidFill>
                <a:highlight>
                  <a:schemeClr val="lt1"/>
                </a:highlight>
                <a:latin typeface="DM Sans"/>
                <a:ea typeface="DM Sans"/>
                <a:cs typeface="DM Sans"/>
                <a:sym typeface="DM Sans"/>
              </a:rPr>
              <a:t>Ofrece respuestas exactas a las preguntas sin información no deseada</a:t>
            </a:r>
            <a:endParaRPr sz="1500">
              <a:solidFill>
                <a:schemeClr val="dk1"/>
              </a:solidFill>
              <a:highlight>
                <a:schemeClr val="lt1"/>
              </a:highlight>
              <a:latin typeface="DM Sans"/>
              <a:ea typeface="DM Sans"/>
              <a:cs typeface="DM Sans"/>
              <a:sym typeface="DM Sans"/>
            </a:endParaRPr>
          </a:p>
          <a:p>
            <a:pPr indent="-323850" lvl="0" marL="457200" rtl="0" algn="l">
              <a:lnSpc>
                <a:spcPct val="150000"/>
              </a:lnSpc>
              <a:spcBef>
                <a:spcPts val="0"/>
              </a:spcBef>
              <a:spcAft>
                <a:spcPts val="0"/>
              </a:spcAft>
              <a:buClr>
                <a:schemeClr val="dk1"/>
              </a:buClr>
              <a:buSzPts val="1500"/>
              <a:buFont typeface="DM Sans"/>
              <a:buAutoNum type="arabicPeriod"/>
            </a:pPr>
            <a:r>
              <a:rPr lang="es" sz="1500">
                <a:solidFill>
                  <a:schemeClr val="dk1"/>
                </a:solidFill>
                <a:highlight>
                  <a:schemeClr val="lt1"/>
                </a:highlight>
                <a:latin typeface="DM Sans"/>
                <a:ea typeface="DM Sans"/>
                <a:cs typeface="DM Sans"/>
                <a:sym typeface="DM Sans"/>
              </a:rPr>
              <a:t>La precisión de la respuesta incrementa con la cantidad de información </a:t>
            </a:r>
            <a:endParaRPr sz="1500">
              <a:solidFill>
                <a:schemeClr val="dk1"/>
              </a:solidFill>
              <a:highlight>
                <a:schemeClr val="lt1"/>
              </a:highlight>
              <a:latin typeface="DM Sans"/>
              <a:ea typeface="DM Sans"/>
              <a:cs typeface="DM Sans"/>
              <a:sym typeface="DM Sans"/>
            </a:endParaRPr>
          </a:p>
          <a:p>
            <a:pPr indent="-323850" lvl="0" marL="457200" rtl="0" algn="l">
              <a:lnSpc>
                <a:spcPct val="150000"/>
              </a:lnSpc>
              <a:spcBef>
                <a:spcPts val="0"/>
              </a:spcBef>
              <a:spcAft>
                <a:spcPts val="0"/>
              </a:spcAft>
              <a:buClr>
                <a:schemeClr val="dk1"/>
              </a:buClr>
              <a:buSzPts val="1500"/>
              <a:buFont typeface="DM Sans"/>
              <a:buAutoNum type="arabicPeriod"/>
            </a:pPr>
            <a:r>
              <a:rPr lang="es" sz="1500">
                <a:solidFill>
                  <a:schemeClr val="dk1"/>
                </a:solidFill>
                <a:highlight>
                  <a:schemeClr val="lt1"/>
                </a:highlight>
                <a:latin typeface="DM Sans"/>
                <a:ea typeface="DM Sans"/>
                <a:cs typeface="DM Sans"/>
                <a:sym typeface="DM Sans"/>
              </a:rPr>
              <a:t>Se pueden obtener respuestas sobre cualquier tema</a:t>
            </a:r>
            <a:endParaRPr sz="1500">
              <a:solidFill>
                <a:schemeClr val="dk1"/>
              </a:solidFill>
              <a:highlight>
                <a:schemeClr val="lt1"/>
              </a:highlight>
              <a:latin typeface="DM Sans"/>
              <a:ea typeface="DM Sans"/>
              <a:cs typeface="DM Sans"/>
              <a:sym typeface="DM Sans"/>
            </a:endParaRPr>
          </a:p>
          <a:p>
            <a:pPr indent="-323850" lvl="0" marL="457200" rtl="0" algn="l">
              <a:lnSpc>
                <a:spcPct val="150000"/>
              </a:lnSpc>
              <a:spcBef>
                <a:spcPts val="0"/>
              </a:spcBef>
              <a:spcAft>
                <a:spcPts val="0"/>
              </a:spcAft>
              <a:buClr>
                <a:schemeClr val="dk1"/>
              </a:buClr>
              <a:buSzPts val="1500"/>
              <a:buFont typeface="DM Sans"/>
              <a:buAutoNum type="arabicPeriod"/>
            </a:pPr>
            <a:r>
              <a:rPr lang="es" sz="1500">
                <a:solidFill>
                  <a:schemeClr val="dk1"/>
                </a:solidFill>
                <a:highlight>
                  <a:schemeClr val="lt1"/>
                </a:highlight>
                <a:latin typeface="DM Sans"/>
                <a:ea typeface="DM Sans"/>
                <a:cs typeface="DM Sans"/>
                <a:sym typeface="DM Sans"/>
              </a:rPr>
              <a:t>Fácil de implementar hoy dia</a:t>
            </a:r>
            <a:endParaRPr sz="1500">
              <a:solidFill>
                <a:schemeClr val="dk1"/>
              </a:solidFill>
              <a:highlight>
                <a:schemeClr val="lt1"/>
              </a:highlight>
              <a:latin typeface="DM Sans"/>
              <a:ea typeface="DM Sans"/>
              <a:cs typeface="DM Sans"/>
              <a:sym typeface="DM Sans"/>
            </a:endParaRPr>
          </a:p>
          <a:p>
            <a:pPr indent="-323850" lvl="0" marL="457200" rtl="0" algn="l">
              <a:lnSpc>
                <a:spcPct val="150000"/>
              </a:lnSpc>
              <a:spcBef>
                <a:spcPts val="0"/>
              </a:spcBef>
              <a:spcAft>
                <a:spcPts val="0"/>
              </a:spcAft>
              <a:buClr>
                <a:schemeClr val="dk1"/>
              </a:buClr>
              <a:buSzPts val="1500"/>
              <a:buFont typeface="DM Sans"/>
              <a:buAutoNum type="arabicPeriod"/>
            </a:pPr>
            <a:r>
              <a:rPr lang="es" sz="1500">
                <a:solidFill>
                  <a:schemeClr val="dk1"/>
                </a:solidFill>
                <a:highlight>
                  <a:schemeClr val="lt1"/>
                </a:highlight>
                <a:latin typeface="DM Sans"/>
                <a:ea typeface="DM Sans"/>
                <a:cs typeface="DM Sans"/>
                <a:sym typeface="DM Sans"/>
              </a:rPr>
              <a:t>Es menos costoso que contratar personal</a:t>
            </a:r>
            <a:endParaRPr sz="1500">
              <a:solidFill>
                <a:schemeClr val="dk1"/>
              </a:solidFill>
              <a:highlight>
                <a:schemeClr val="lt1"/>
              </a:highlight>
              <a:latin typeface="DM Sans"/>
              <a:ea typeface="DM Sans"/>
              <a:cs typeface="DM Sans"/>
              <a:sym typeface="DM Sans"/>
            </a:endParaRPr>
          </a:p>
          <a:p>
            <a:pPr indent="-323850" lvl="0" marL="457200" rtl="0" algn="l">
              <a:lnSpc>
                <a:spcPct val="150000"/>
              </a:lnSpc>
              <a:spcBef>
                <a:spcPts val="0"/>
              </a:spcBef>
              <a:spcAft>
                <a:spcPts val="0"/>
              </a:spcAft>
              <a:buClr>
                <a:schemeClr val="dk1"/>
              </a:buClr>
              <a:buSzPts val="1500"/>
              <a:buFont typeface="DM Sans"/>
              <a:buAutoNum type="arabicPeriod"/>
            </a:pPr>
            <a:r>
              <a:rPr lang="es" sz="1500">
                <a:solidFill>
                  <a:schemeClr val="dk1"/>
                </a:solidFill>
                <a:highlight>
                  <a:schemeClr val="lt1"/>
                </a:highlight>
                <a:latin typeface="DM Sans"/>
                <a:ea typeface="DM Sans"/>
                <a:cs typeface="DM Sans"/>
                <a:sym typeface="DM Sans"/>
              </a:rPr>
              <a:t>Permite realizar comparaciones </a:t>
            </a:r>
            <a:endParaRPr sz="1500">
              <a:solidFill>
                <a:schemeClr val="dk1"/>
              </a:solidFill>
              <a:highlight>
                <a:schemeClr val="lt1"/>
              </a:highlight>
              <a:latin typeface="DM Sans"/>
              <a:ea typeface="DM Sans"/>
              <a:cs typeface="DM Sans"/>
              <a:sym typeface="DM Sans"/>
            </a:endParaRPr>
          </a:p>
          <a:p>
            <a:pPr indent="-323850" lvl="0" marL="457200" rtl="0" algn="l">
              <a:lnSpc>
                <a:spcPct val="150000"/>
              </a:lnSpc>
              <a:spcBef>
                <a:spcPts val="0"/>
              </a:spcBef>
              <a:spcAft>
                <a:spcPts val="0"/>
              </a:spcAft>
              <a:buClr>
                <a:schemeClr val="dk1"/>
              </a:buClr>
              <a:buSzPts val="1500"/>
              <a:buFont typeface="DM Sans"/>
              <a:buAutoNum type="arabicPeriod"/>
            </a:pPr>
            <a:r>
              <a:rPr lang="es" sz="1500">
                <a:solidFill>
                  <a:schemeClr val="dk1"/>
                </a:solidFill>
                <a:highlight>
                  <a:schemeClr val="lt1"/>
                </a:highlight>
                <a:latin typeface="DM Sans"/>
                <a:ea typeface="DM Sans"/>
                <a:cs typeface="DM Sans"/>
                <a:sym typeface="DM Sans"/>
              </a:rPr>
              <a:t>Tiempos de respuesta al cliente optimizados</a:t>
            </a:r>
            <a:endParaRPr sz="1500">
              <a:solidFill>
                <a:schemeClr val="dk1"/>
              </a:solidFill>
              <a:highlight>
                <a:schemeClr val="lt1"/>
              </a:highlight>
              <a:latin typeface="DM Sans"/>
              <a:ea typeface="DM Sans"/>
              <a:cs typeface="DM Sans"/>
              <a:sym typeface="DM Sans"/>
            </a:endParaRPr>
          </a:p>
        </p:txBody>
      </p:sp>
      <p:pic>
        <p:nvPicPr>
          <p:cNvPr id="1308" name="Google Shape;1308;p161"/>
          <p:cNvPicPr preferRelativeResize="0"/>
          <p:nvPr/>
        </p:nvPicPr>
        <p:blipFill>
          <a:blip r:embed="rId3">
            <a:alphaModFix/>
          </a:blip>
          <a:stretch>
            <a:fillRect/>
          </a:stretch>
        </p:blipFill>
        <p:spPr>
          <a:xfrm>
            <a:off x="5733588" y="1163863"/>
            <a:ext cx="2633725" cy="2815775"/>
          </a:xfrm>
          <a:prstGeom prst="rect">
            <a:avLst/>
          </a:prstGeom>
          <a:noFill/>
          <a:ln>
            <a:noFill/>
          </a:ln>
        </p:spPr>
      </p:pic>
      <p:pic>
        <p:nvPicPr>
          <p:cNvPr id="1309" name="Google Shape;1309;p161"/>
          <p:cNvPicPr preferRelativeResize="0"/>
          <p:nvPr/>
        </p:nvPicPr>
        <p:blipFill>
          <a:blip r:embed="rId4">
            <a:alphaModFix/>
          </a:blip>
          <a:stretch>
            <a:fillRect/>
          </a:stretch>
        </p:blipFill>
        <p:spPr>
          <a:xfrm>
            <a:off x="7847625" y="468000"/>
            <a:ext cx="702374" cy="702374"/>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p162"/>
          <p:cNvSpPr txBox="1"/>
          <p:nvPr/>
        </p:nvSpPr>
        <p:spPr>
          <a:xfrm>
            <a:off x="1064475" y="2202300"/>
            <a:ext cx="70047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Desventajas de NLP</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p163"/>
          <p:cNvSpPr txBox="1"/>
          <p:nvPr/>
        </p:nvSpPr>
        <p:spPr>
          <a:xfrm>
            <a:off x="473350" y="468000"/>
            <a:ext cx="8141100" cy="544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2600">
                <a:solidFill>
                  <a:schemeClr val="dk1"/>
                </a:solidFill>
                <a:latin typeface="DM Sans"/>
                <a:ea typeface="DM Sans"/>
                <a:cs typeface="DM Sans"/>
                <a:sym typeface="DM Sans"/>
              </a:rPr>
              <a:t>Desventajas de NLP</a:t>
            </a:r>
            <a:endParaRPr b="1" i="0" sz="2600" u="none" cap="none" strike="noStrike">
              <a:solidFill>
                <a:schemeClr val="dk1"/>
              </a:solidFill>
              <a:latin typeface="DM Sans"/>
              <a:ea typeface="DM Sans"/>
              <a:cs typeface="DM Sans"/>
              <a:sym typeface="DM Sans"/>
            </a:endParaRPr>
          </a:p>
        </p:txBody>
      </p:sp>
      <p:sp>
        <p:nvSpPr>
          <p:cNvPr id="1320" name="Google Shape;1320;p163"/>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321" name="Google Shape;1321;p163"/>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322" name="Google Shape;1322;p163"/>
          <p:cNvSpPr txBox="1"/>
          <p:nvPr/>
        </p:nvSpPr>
        <p:spPr>
          <a:xfrm>
            <a:off x="637325" y="1012800"/>
            <a:ext cx="4924500" cy="3532500"/>
          </a:xfrm>
          <a:prstGeom prst="rect">
            <a:avLst/>
          </a:prstGeom>
          <a:solidFill>
            <a:schemeClr val="lt1"/>
          </a:solidFill>
          <a:ln>
            <a:noFill/>
          </a:ln>
        </p:spPr>
        <p:txBody>
          <a:bodyPr anchorCtr="0" anchor="t" bIns="91425" lIns="91425" spcFirstLastPara="1" rIns="91425" wrap="square" tIns="91425">
            <a:spAutoFit/>
          </a:bodyPr>
          <a:lstStyle/>
          <a:p>
            <a:pPr indent="-323850" lvl="0" marL="457200" rtl="0" algn="l">
              <a:lnSpc>
                <a:spcPct val="150000"/>
              </a:lnSpc>
              <a:spcBef>
                <a:spcPts val="0"/>
              </a:spcBef>
              <a:spcAft>
                <a:spcPts val="0"/>
              </a:spcAft>
              <a:buClr>
                <a:schemeClr val="dk1"/>
              </a:buClr>
              <a:buSzPts val="1500"/>
              <a:buFont typeface="DM Sans"/>
              <a:buAutoNum type="arabicPeriod"/>
            </a:pPr>
            <a:r>
              <a:rPr lang="es" sz="1500">
                <a:solidFill>
                  <a:schemeClr val="dk1"/>
                </a:solidFill>
                <a:highlight>
                  <a:schemeClr val="lt1"/>
                </a:highlight>
                <a:latin typeface="DM Sans"/>
                <a:ea typeface="DM Sans"/>
                <a:cs typeface="DM Sans"/>
                <a:sym typeface="DM Sans"/>
              </a:rPr>
              <a:t>Si deseamos desarrollar modelos nuevos sin modelos pre entrenados puede tomar bastante tiempo entrenar</a:t>
            </a:r>
            <a:endParaRPr sz="1500">
              <a:solidFill>
                <a:schemeClr val="dk1"/>
              </a:solidFill>
              <a:highlight>
                <a:schemeClr val="lt1"/>
              </a:highlight>
              <a:latin typeface="DM Sans"/>
              <a:ea typeface="DM Sans"/>
              <a:cs typeface="DM Sans"/>
              <a:sym typeface="DM Sans"/>
            </a:endParaRPr>
          </a:p>
          <a:p>
            <a:pPr indent="-323850" lvl="0" marL="457200" rtl="0" algn="l">
              <a:lnSpc>
                <a:spcPct val="150000"/>
              </a:lnSpc>
              <a:spcBef>
                <a:spcPts val="0"/>
              </a:spcBef>
              <a:spcAft>
                <a:spcPts val="0"/>
              </a:spcAft>
              <a:buClr>
                <a:schemeClr val="dk1"/>
              </a:buClr>
              <a:buSzPts val="1500"/>
              <a:buFont typeface="DM Sans"/>
              <a:buAutoNum type="arabicPeriod"/>
            </a:pPr>
            <a:r>
              <a:rPr lang="es" sz="1500">
                <a:solidFill>
                  <a:schemeClr val="dk1"/>
                </a:solidFill>
                <a:highlight>
                  <a:schemeClr val="lt1"/>
                </a:highlight>
                <a:latin typeface="DM Sans"/>
                <a:ea typeface="DM Sans"/>
                <a:cs typeface="DM Sans"/>
                <a:sym typeface="DM Sans"/>
              </a:rPr>
              <a:t>Diseñado para tareas únicas y específicas </a:t>
            </a:r>
            <a:endParaRPr sz="1500">
              <a:solidFill>
                <a:schemeClr val="dk1"/>
              </a:solidFill>
              <a:highlight>
                <a:schemeClr val="lt1"/>
              </a:highlight>
              <a:latin typeface="DM Sans"/>
              <a:ea typeface="DM Sans"/>
              <a:cs typeface="DM Sans"/>
              <a:sym typeface="DM Sans"/>
            </a:endParaRPr>
          </a:p>
          <a:p>
            <a:pPr indent="-323850" lvl="0" marL="457200" rtl="0" algn="l">
              <a:lnSpc>
                <a:spcPct val="150000"/>
              </a:lnSpc>
              <a:spcBef>
                <a:spcPts val="0"/>
              </a:spcBef>
              <a:spcAft>
                <a:spcPts val="0"/>
              </a:spcAft>
              <a:buClr>
                <a:schemeClr val="dk1"/>
              </a:buClr>
              <a:buSzPts val="1500"/>
              <a:buFont typeface="DM Sans"/>
              <a:buAutoNum type="arabicPeriod"/>
            </a:pPr>
            <a:r>
              <a:rPr lang="es" sz="1500">
                <a:solidFill>
                  <a:schemeClr val="dk1"/>
                </a:solidFill>
                <a:highlight>
                  <a:schemeClr val="lt1"/>
                </a:highlight>
                <a:latin typeface="DM Sans"/>
                <a:ea typeface="DM Sans"/>
                <a:cs typeface="DM Sans"/>
                <a:sym typeface="DM Sans"/>
              </a:rPr>
              <a:t>Puede que no puede dar respuesta a las preguntas deseadas si están mal redactadas</a:t>
            </a:r>
            <a:endParaRPr sz="1500">
              <a:solidFill>
                <a:schemeClr val="dk1"/>
              </a:solidFill>
              <a:highlight>
                <a:schemeClr val="lt1"/>
              </a:highlight>
              <a:latin typeface="DM Sans"/>
              <a:ea typeface="DM Sans"/>
              <a:cs typeface="DM Sans"/>
              <a:sym typeface="DM Sans"/>
            </a:endParaRPr>
          </a:p>
          <a:p>
            <a:pPr indent="-323850" lvl="0" marL="457200" rtl="0" algn="l">
              <a:lnSpc>
                <a:spcPct val="150000"/>
              </a:lnSpc>
              <a:spcBef>
                <a:spcPts val="0"/>
              </a:spcBef>
              <a:spcAft>
                <a:spcPts val="0"/>
              </a:spcAft>
              <a:buClr>
                <a:schemeClr val="dk1"/>
              </a:buClr>
              <a:buSzPts val="1500"/>
              <a:buFont typeface="DM Sans"/>
              <a:buAutoNum type="arabicPeriod"/>
            </a:pPr>
            <a:r>
              <a:rPr lang="es" sz="1500">
                <a:solidFill>
                  <a:schemeClr val="dk1"/>
                </a:solidFill>
                <a:highlight>
                  <a:schemeClr val="lt1"/>
                </a:highlight>
                <a:latin typeface="DM Sans"/>
                <a:ea typeface="DM Sans"/>
                <a:cs typeface="DM Sans"/>
                <a:sym typeface="DM Sans"/>
              </a:rPr>
              <a:t>No es 100% de confiable, existe la posibilidad de error en su predicción y resultados</a:t>
            </a:r>
            <a:endParaRPr sz="1500">
              <a:solidFill>
                <a:schemeClr val="dk1"/>
              </a:solidFill>
              <a:highlight>
                <a:schemeClr val="lt1"/>
              </a:highlight>
              <a:latin typeface="DM Sans"/>
              <a:ea typeface="DM Sans"/>
              <a:cs typeface="DM Sans"/>
              <a:sym typeface="DM Sans"/>
            </a:endParaRPr>
          </a:p>
          <a:p>
            <a:pPr indent="-323850" lvl="0" marL="457200" rtl="0" algn="l">
              <a:lnSpc>
                <a:spcPct val="150000"/>
              </a:lnSpc>
              <a:spcBef>
                <a:spcPts val="0"/>
              </a:spcBef>
              <a:spcAft>
                <a:spcPts val="0"/>
              </a:spcAft>
              <a:buClr>
                <a:schemeClr val="dk1"/>
              </a:buClr>
              <a:buSzPts val="1500"/>
              <a:buFont typeface="DM Sans"/>
              <a:buAutoNum type="arabicPeriod"/>
            </a:pPr>
            <a:r>
              <a:rPr lang="es" sz="1500">
                <a:solidFill>
                  <a:schemeClr val="dk1"/>
                </a:solidFill>
                <a:highlight>
                  <a:schemeClr val="lt1"/>
                </a:highlight>
                <a:latin typeface="DM Sans"/>
                <a:ea typeface="DM Sans"/>
                <a:cs typeface="DM Sans"/>
                <a:sym typeface="DM Sans"/>
              </a:rPr>
              <a:t>En algunos casos su implementación puede ser complejo</a:t>
            </a:r>
            <a:endParaRPr sz="1500">
              <a:solidFill>
                <a:schemeClr val="dk1"/>
              </a:solidFill>
              <a:highlight>
                <a:schemeClr val="lt1"/>
              </a:highlight>
              <a:latin typeface="DM Sans"/>
              <a:ea typeface="DM Sans"/>
              <a:cs typeface="DM Sans"/>
              <a:sym typeface="DM Sans"/>
            </a:endParaRPr>
          </a:p>
        </p:txBody>
      </p:sp>
      <p:pic>
        <p:nvPicPr>
          <p:cNvPr id="1323" name="Google Shape;1323;p163"/>
          <p:cNvPicPr preferRelativeResize="0"/>
          <p:nvPr/>
        </p:nvPicPr>
        <p:blipFill>
          <a:blip r:embed="rId3">
            <a:alphaModFix/>
          </a:blip>
          <a:stretch>
            <a:fillRect/>
          </a:stretch>
        </p:blipFill>
        <p:spPr>
          <a:xfrm>
            <a:off x="5733588" y="1163863"/>
            <a:ext cx="2633725" cy="2815775"/>
          </a:xfrm>
          <a:prstGeom prst="rect">
            <a:avLst/>
          </a:prstGeom>
          <a:noFill/>
          <a:ln>
            <a:noFill/>
          </a:ln>
        </p:spPr>
      </p:pic>
      <p:pic>
        <p:nvPicPr>
          <p:cNvPr id="1324" name="Google Shape;1324;p163"/>
          <p:cNvPicPr preferRelativeResize="0"/>
          <p:nvPr/>
        </p:nvPicPr>
        <p:blipFill>
          <a:blip r:embed="rId4">
            <a:alphaModFix/>
          </a:blip>
          <a:stretch>
            <a:fillRect/>
          </a:stretch>
        </p:blipFill>
        <p:spPr>
          <a:xfrm>
            <a:off x="7847625" y="468000"/>
            <a:ext cx="702374" cy="7023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8"/>
          <p:cNvSpPr txBox="1"/>
          <p:nvPr/>
        </p:nvSpPr>
        <p:spPr>
          <a:xfrm>
            <a:off x="501450" y="34255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Origen</a:t>
            </a:r>
            <a:endParaRPr b="1" i="0" sz="3000" u="none" cap="none" strike="noStrike">
              <a:solidFill>
                <a:schemeClr val="dk1"/>
              </a:solidFill>
              <a:latin typeface="DM Sans"/>
              <a:ea typeface="DM Sans"/>
              <a:cs typeface="DM Sans"/>
              <a:sym typeface="DM Sans"/>
            </a:endParaRPr>
          </a:p>
        </p:txBody>
      </p:sp>
      <p:sp>
        <p:nvSpPr>
          <p:cNvPr id="218" name="Google Shape;218;p38"/>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19" name="Google Shape;219;p38"/>
          <p:cNvPicPr preferRelativeResize="0"/>
          <p:nvPr/>
        </p:nvPicPr>
        <p:blipFill rotWithShape="1">
          <a:blip r:embed="rId3">
            <a:alphaModFix/>
          </a:blip>
          <a:srcRect b="0" l="0" r="0" t="2467"/>
          <a:stretch/>
        </p:blipFill>
        <p:spPr>
          <a:xfrm>
            <a:off x="926550" y="827825"/>
            <a:ext cx="6935526" cy="3177274"/>
          </a:xfrm>
          <a:prstGeom prst="rect">
            <a:avLst/>
          </a:prstGeom>
          <a:noFill/>
          <a:ln>
            <a:noFill/>
          </a:ln>
        </p:spPr>
      </p:pic>
      <p:pic>
        <p:nvPicPr>
          <p:cNvPr id="220" name="Google Shape;220;p38"/>
          <p:cNvPicPr preferRelativeResize="0"/>
          <p:nvPr/>
        </p:nvPicPr>
        <p:blipFill>
          <a:blip r:embed="rId4">
            <a:alphaModFix/>
          </a:blip>
          <a:stretch>
            <a:fillRect/>
          </a:stretch>
        </p:blipFill>
        <p:spPr>
          <a:xfrm>
            <a:off x="8014500" y="468000"/>
            <a:ext cx="600300" cy="600300"/>
          </a:xfrm>
          <a:prstGeom prst="rect">
            <a:avLst/>
          </a:prstGeom>
          <a:noFill/>
          <a:ln>
            <a:noFill/>
          </a:ln>
        </p:spPr>
      </p:pic>
      <p:sp>
        <p:nvSpPr>
          <p:cNvPr id="221" name="Google Shape;221;p38"/>
          <p:cNvSpPr txBox="1"/>
          <p:nvPr/>
        </p:nvSpPr>
        <p:spPr>
          <a:xfrm>
            <a:off x="475200" y="3939750"/>
            <a:ext cx="7996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Frank Rosenblatt </a:t>
            </a:r>
            <a:r>
              <a:rPr lang="es">
                <a:latin typeface="DM Sans"/>
                <a:ea typeface="DM Sans"/>
                <a:cs typeface="DM Sans"/>
                <a:sym typeface="DM Sans"/>
              </a:rPr>
              <a:t>creó</a:t>
            </a:r>
            <a:r>
              <a:rPr lang="es">
                <a:latin typeface="DM Sans"/>
                <a:ea typeface="DM Sans"/>
                <a:cs typeface="DM Sans"/>
                <a:sym typeface="DM Sans"/>
              </a:rPr>
              <a:t> en 1957 el algoritmo perceptrón que sería el primer </a:t>
            </a:r>
            <a:r>
              <a:rPr lang="es">
                <a:latin typeface="DM Sans"/>
                <a:ea typeface="DM Sans"/>
                <a:cs typeface="DM Sans"/>
                <a:sym typeface="DM Sans"/>
              </a:rPr>
              <a:t>precursor</a:t>
            </a:r>
            <a:r>
              <a:rPr lang="es">
                <a:latin typeface="DM Sans"/>
                <a:ea typeface="DM Sans"/>
                <a:cs typeface="DM Sans"/>
                <a:sym typeface="DM Sans"/>
              </a:rPr>
              <a:t> de las redes neuronales modernas</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b="1" lang="es">
                <a:latin typeface="DM Sans"/>
                <a:ea typeface="DM Sans"/>
                <a:cs typeface="DM Sans"/>
                <a:sym typeface="DM Sans"/>
              </a:rPr>
              <a:t>Fuente:</a:t>
            </a:r>
            <a:r>
              <a:rPr lang="es">
                <a:latin typeface="DM Sans"/>
                <a:ea typeface="DM Sans"/>
                <a:cs typeface="DM Sans"/>
                <a:sym typeface="DM Sans"/>
              </a:rPr>
              <a:t> </a:t>
            </a:r>
            <a:r>
              <a:rPr lang="es" u="sng">
                <a:solidFill>
                  <a:srgbClr val="83AEFB"/>
                </a:solidFill>
                <a:latin typeface="DM Sans"/>
                <a:ea typeface="DM Sans"/>
                <a:cs typeface="DM Sans"/>
                <a:sym typeface="DM Sans"/>
                <a:hlinkClick r:id="rId5">
                  <a:extLst>
                    <a:ext uri="{A12FA001-AC4F-418D-AE19-62706E023703}">
                      <ahyp:hlinkClr val="tx"/>
                    </a:ext>
                  </a:extLst>
                </a:hlinkClick>
              </a:rPr>
              <a:t>Origen Deep Learning</a:t>
            </a:r>
            <a:endParaRPr>
              <a:solidFill>
                <a:srgbClr val="83AEFB"/>
              </a:solidFill>
              <a:latin typeface="DM Sans"/>
              <a:ea typeface="DM Sans"/>
              <a:cs typeface="DM Sans"/>
              <a:sym typeface="DM Sans"/>
            </a:endParaRPr>
          </a:p>
        </p:txBody>
      </p:sp>
      <p:sp>
        <p:nvSpPr>
          <p:cNvPr id="222" name="Google Shape;222;p38"/>
          <p:cNvSpPr/>
          <p:nvPr/>
        </p:nvSpPr>
        <p:spPr>
          <a:xfrm>
            <a:off x="2067400" y="1471425"/>
            <a:ext cx="1206600" cy="2533800"/>
          </a:xfrm>
          <a:prstGeom prst="rect">
            <a:avLst/>
          </a:prstGeom>
          <a:noFill/>
          <a:ln cap="flat" cmpd="sng" w="19050">
            <a:solidFill>
              <a:srgbClr val="EA9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grpSp>
        <p:nvGrpSpPr>
          <p:cNvPr id="1329" name="Google Shape;1329;p164"/>
          <p:cNvGrpSpPr/>
          <p:nvPr/>
        </p:nvGrpSpPr>
        <p:grpSpPr>
          <a:xfrm>
            <a:off x="473370" y="619431"/>
            <a:ext cx="738905" cy="738905"/>
            <a:chOff x="575612" y="1950748"/>
            <a:chExt cx="431100" cy="431100"/>
          </a:xfrm>
        </p:grpSpPr>
        <p:sp>
          <p:nvSpPr>
            <p:cNvPr id="1330" name="Google Shape;1330;p164"/>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1" name="Google Shape;1331;p164"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1332" name="Google Shape;1332;p164"/>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1333" name="Google Shape;1333;p164"/>
          <p:cNvSpPr txBox="1"/>
          <p:nvPr/>
        </p:nvSpPr>
        <p:spPr>
          <a:xfrm>
            <a:off x="501450" y="1621525"/>
            <a:ext cx="81411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B7B7B7"/>
                </a:solidFill>
                <a:latin typeface="DM Sans"/>
                <a:ea typeface="DM Sans"/>
                <a:cs typeface="DM Sans"/>
                <a:sym typeface="DM Sans"/>
              </a:rPr>
              <a:t>Ahora bien, ¿Han escuchado sobre alguna técnica de NLP?, ¿El algoritmo GPT-3 de AI lo han escuchado anteriormente?</a:t>
            </a:r>
            <a:endParaRPr b="1" sz="2500">
              <a:solidFill>
                <a:srgbClr val="B7B7B7"/>
              </a:solidFill>
              <a:latin typeface="DM Sans"/>
              <a:ea typeface="DM Sans"/>
              <a:cs typeface="DM Sans"/>
              <a:sym typeface="DM Sans"/>
            </a:endParaRPr>
          </a:p>
        </p:txBody>
      </p:sp>
      <p:sp>
        <p:nvSpPr>
          <p:cNvPr id="1334" name="Google Shape;1334;p164"/>
          <p:cNvSpPr txBox="1"/>
          <p:nvPr/>
        </p:nvSpPr>
        <p:spPr>
          <a:xfrm>
            <a:off x="606725" y="3756925"/>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83AEFB"/>
                </a:solidFill>
                <a:latin typeface="DM Sans"/>
                <a:ea typeface="DM Sans"/>
                <a:cs typeface="DM Sans"/>
                <a:sym typeface="DM Sans"/>
              </a:rPr>
              <a:t>Contesta en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165"/>
          <p:cNvSpPr txBox="1"/>
          <p:nvPr/>
        </p:nvSpPr>
        <p:spPr>
          <a:xfrm>
            <a:off x="1404863"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90FF"/>
                </a:solidFill>
                <a:latin typeface="DM Sans"/>
                <a:ea typeface="DM Sans"/>
                <a:cs typeface="DM Sans"/>
                <a:sym typeface="DM Sans"/>
              </a:rPr>
              <a:t>Expresiones regulares</a:t>
            </a:r>
            <a:endParaRPr b="1" i="0" sz="4000" u="none" cap="none" strike="noStrike">
              <a:solidFill>
                <a:srgbClr val="EA90FF"/>
              </a:solidFill>
              <a:latin typeface="DM Sans"/>
              <a:ea typeface="DM Sans"/>
              <a:cs typeface="DM Sans"/>
              <a:sym typeface="DM Sans"/>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16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Definición</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sp>
        <p:nvSpPr>
          <p:cNvPr id="1349" name="Google Shape;1349;p167"/>
          <p:cNvSpPr txBox="1"/>
          <p:nvPr/>
        </p:nvSpPr>
        <p:spPr>
          <a:xfrm>
            <a:off x="473350" y="468000"/>
            <a:ext cx="8141100" cy="544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2600">
                <a:solidFill>
                  <a:schemeClr val="dk1"/>
                </a:solidFill>
                <a:latin typeface="DM Sans"/>
                <a:ea typeface="DM Sans"/>
                <a:cs typeface="DM Sans"/>
                <a:sym typeface="DM Sans"/>
              </a:rPr>
              <a:t>Expresiones regulares</a:t>
            </a:r>
            <a:endParaRPr b="1" i="0" sz="2600" u="none" cap="none" strike="noStrike">
              <a:solidFill>
                <a:schemeClr val="dk1"/>
              </a:solidFill>
              <a:latin typeface="DM Sans"/>
              <a:ea typeface="DM Sans"/>
              <a:cs typeface="DM Sans"/>
              <a:sym typeface="DM Sans"/>
            </a:endParaRPr>
          </a:p>
        </p:txBody>
      </p:sp>
      <p:sp>
        <p:nvSpPr>
          <p:cNvPr id="1350" name="Google Shape;1350;p167"/>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351" name="Google Shape;1351;p167"/>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352" name="Google Shape;1352;p167"/>
          <p:cNvSpPr txBox="1"/>
          <p:nvPr/>
        </p:nvSpPr>
        <p:spPr>
          <a:xfrm>
            <a:off x="637325" y="895500"/>
            <a:ext cx="4924500" cy="3586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s" sz="1700">
                <a:solidFill>
                  <a:schemeClr val="dk1"/>
                </a:solidFill>
                <a:highlight>
                  <a:schemeClr val="lt1"/>
                </a:highlight>
                <a:latin typeface="DM Sans"/>
                <a:ea typeface="DM Sans"/>
                <a:cs typeface="DM Sans"/>
                <a:sym typeface="DM Sans"/>
              </a:rPr>
              <a:t>Las </a:t>
            </a:r>
            <a:r>
              <a:rPr b="1" lang="es" sz="1700">
                <a:solidFill>
                  <a:schemeClr val="dk1"/>
                </a:solidFill>
                <a:highlight>
                  <a:schemeClr val="lt1"/>
                </a:highlight>
                <a:latin typeface="DM Sans"/>
                <a:ea typeface="DM Sans"/>
                <a:cs typeface="DM Sans"/>
                <a:sym typeface="DM Sans"/>
              </a:rPr>
              <a:t>expresiones regulares (regex)</a:t>
            </a:r>
            <a:r>
              <a:rPr lang="es" sz="1700">
                <a:solidFill>
                  <a:schemeClr val="dk1"/>
                </a:solidFill>
                <a:highlight>
                  <a:schemeClr val="lt1"/>
                </a:highlight>
                <a:latin typeface="DM Sans"/>
                <a:ea typeface="DM Sans"/>
                <a:cs typeface="DM Sans"/>
                <a:sym typeface="DM Sans"/>
              </a:rPr>
              <a:t> son cadenas de texto codificadas que se utilizan como patrones. Comenzaron a surgir en la década de 1940 como una forma de describir lenguajes, pero realmente comenzaron a aparecer en el mundo de la programación durante la década de 1970. El primer lugar donde se encontraron fue en el editor de texto QED escrito por Ken Thompson.</a:t>
            </a:r>
            <a:endParaRPr sz="1700">
              <a:solidFill>
                <a:schemeClr val="dk1"/>
              </a:solidFill>
              <a:highlight>
                <a:schemeClr val="lt1"/>
              </a:highlight>
              <a:latin typeface="DM Sans"/>
              <a:ea typeface="DM Sans"/>
              <a:cs typeface="DM Sans"/>
              <a:sym typeface="DM Sans"/>
            </a:endParaRPr>
          </a:p>
        </p:txBody>
      </p:sp>
      <p:pic>
        <p:nvPicPr>
          <p:cNvPr id="1353" name="Google Shape;1353;p167"/>
          <p:cNvPicPr preferRelativeResize="0"/>
          <p:nvPr/>
        </p:nvPicPr>
        <p:blipFill>
          <a:blip r:embed="rId3">
            <a:alphaModFix/>
          </a:blip>
          <a:stretch>
            <a:fillRect/>
          </a:stretch>
        </p:blipFill>
        <p:spPr>
          <a:xfrm>
            <a:off x="5561813" y="1252600"/>
            <a:ext cx="2872275" cy="2872275"/>
          </a:xfrm>
          <a:prstGeom prst="rect">
            <a:avLst/>
          </a:prstGeom>
          <a:noFill/>
          <a:ln>
            <a:noFill/>
          </a:ln>
        </p:spPr>
      </p:pic>
      <p:pic>
        <p:nvPicPr>
          <p:cNvPr id="1354" name="Google Shape;1354;p167"/>
          <p:cNvPicPr preferRelativeResize="0"/>
          <p:nvPr/>
        </p:nvPicPr>
        <p:blipFill>
          <a:blip r:embed="rId4">
            <a:alphaModFix/>
          </a:blip>
          <a:stretch>
            <a:fillRect/>
          </a:stretch>
        </p:blipFill>
        <p:spPr>
          <a:xfrm>
            <a:off x="7847625" y="468000"/>
            <a:ext cx="702374" cy="702374"/>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16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Aplicaciones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p169"/>
          <p:cNvSpPr txBox="1"/>
          <p:nvPr/>
        </p:nvSpPr>
        <p:spPr>
          <a:xfrm>
            <a:off x="473350" y="468000"/>
            <a:ext cx="8141100" cy="544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2600">
                <a:solidFill>
                  <a:schemeClr val="dk1"/>
                </a:solidFill>
                <a:latin typeface="DM Sans"/>
                <a:ea typeface="DM Sans"/>
                <a:cs typeface="DM Sans"/>
                <a:sym typeface="DM Sans"/>
              </a:rPr>
              <a:t>Validación</a:t>
            </a:r>
            <a:endParaRPr b="1" i="0" sz="2600" u="none" cap="none" strike="noStrike">
              <a:solidFill>
                <a:schemeClr val="dk1"/>
              </a:solidFill>
              <a:latin typeface="DM Sans"/>
              <a:ea typeface="DM Sans"/>
              <a:cs typeface="DM Sans"/>
              <a:sym typeface="DM Sans"/>
            </a:endParaRPr>
          </a:p>
        </p:txBody>
      </p:sp>
      <p:sp>
        <p:nvSpPr>
          <p:cNvPr id="1365" name="Google Shape;1365;p169"/>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366" name="Google Shape;1366;p169"/>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367" name="Google Shape;1367;p169"/>
          <p:cNvSpPr txBox="1"/>
          <p:nvPr/>
        </p:nvSpPr>
        <p:spPr>
          <a:xfrm>
            <a:off x="637325" y="1170375"/>
            <a:ext cx="4924500" cy="2929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700">
                <a:solidFill>
                  <a:schemeClr val="dk1"/>
                </a:solidFill>
                <a:highlight>
                  <a:schemeClr val="lt1"/>
                </a:highlight>
                <a:latin typeface="DM Sans"/>
                <a:ea typeface="DM Sans"/>
                <a:cs typeface="DM Sans"/>
                <a:sym typeface="DM Sans"/>
              </a:rPr>
              <a:t>El uso más común de expresiones regulares es la validación de formularios, es decir, validación de correo electrónico, validación de contraseña, validación de número de teléfono y muchos otros campos del formulario.</a:t>
            </a:r>
            <a:endParaRPr sz="1700">
              <a:solidFill>
                <a:schemeClr val="dk1"/>
              </a:solidFill>
              <a:highlight>
                <a:schemeClr val="lt1"/>
              </a:highlight>
              <a:latin typeface="DM Sans"/>
              <a:ea typeface="DM Sans"/>
              <a:cs typeface="DM Sans"/>
              <a:sym typeface="DM Sans"/>
            </a:endParaRPr>
          </a:p>
          <a:p>
            <a:pPr indent="0" lvl="0" marL="0" rtl="0" algn="l">
              <a:lnSpc>
                <a:spcPct val="150000"/>
              </a:lnSpc>
              <a:spcBef>
                <a:spcPts val="1000"/>
              </a:spcBef>
              <a:spcAft>
                <a:spcPts val="1000"/>
              </a:spcAft>
              <a:buNone/>
            </a:pPr>
            <a:r>
              <a:rPr lang="es" sz="1700">
                <a:solidFill>
                  <a:schemeClr val="dk1"/>
                </a:solidFill>
                <a:highlight>
                  <a:schemeClr val="lt1"/>
                </a:highlight>
                <a:latin typeface="DM Sans"/>
                <a:ea typeface="DM Sans"/>
                <a:cs typeface="DM Sans"/>
                <a:sym typeface="DM Sans"/>
              </a:rPr>
              <a:t>Esto nos permite identificar inconsistencias que puedan existir en dichos formularios</a:t>
            </a:r>
            <a:endParaRPr sz="1700">
              <a:solidFill>
                <a:schemeClr val="dk1"/>
              </a:solidFill>
              <a:highlight>
                <a:schemeClr val="lt1"/>
              </a:highlight>
              <a:latin typeface="DM Sans"/>
              <a:ea typeface="DM Sans"/>
              <a:cs typeface="DM Sans"/>
              <a:sym typeface="DM Sans"/>
            </a:endParaRPr>
          </a:p>
        </p:txBody>
      </p:sp>
      <p:pic>
        <p:nvPicPr>
          <p:cNvPr id="1368" name="Google Shape;1368;p169"/>
          <p:cNvPicPr preferRelativeResize="0"/>
          <p:nvPr/>
        </p:nvPicPr>
        <p:blipFill>
          <a:blip r:embed="rId3">
            <a:alphaModFix/>
          </a:blip>
          <a:stretch>
            <a:fillRect/>
          </a:stretch>
        </p:blipFill>
        <p:spPr>
          <a:xfrm>
            <a:off x="7847625" y="468000"/>
            <a:ext cx="702374" cy="702374"/>
          </a:xfrm>
          <a:prstGeom prst="rect">
            <a:avLst/>
          </a:prstGeom>
          <a:noFill/>
          <a:ln>
            <a:noFill/>
          </a:ln>
        </p:spPr>
      </p:pic>
      <p:pic>
        <p:nvPicPr>
          <p:cNvPr id="1369" name="Google Shape;1369;p169"/>
          <p:cNvPicPr preferRelativeResize="0"/>
          <p:nvPr/>
        </p:nvPicPr>
        <p:blipFill>
          <a:blip r:embed="rId4">
            <a:alphaModFix/>
          </a:blip>
          <a:stretch>
            <a:fillRect/>
          </a:stretch>
        </p:blipFill>
        <p:spPr>
          <a:xfrm>
            <a:off x="5561825" y="1135613"/>
            <a:ext cx="2872275" cy="2872275"/>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170"/>
          <p:cNvSpPr txBox="1"/>
          <p:nvPr/>
        </p:nvSpPr>
        <p:spPr>
          <a:xfrm>
            <a:off x="473350" y="468000"/>
            <a:ext cx="8141100" cy="544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2600">
                <a:solidFill>
                  <a:schemeClr val="dk1"/>
                </a:solidFill>
                <a:latin typeface="DM Sans"/>
                <a:ea typeface="DM Sans"/>
                <a:cs typeface="DM Sans"/>
                <a:sym typeface="DM Sans"/>
              </a:rPr>
              <a:t>Detalles de cuentas bancarias</a:t>
            </a:r>
            <a:endParaRPr b="1" i="0" sz="2600" u="none" cap="none" strike="noStrike">
              <a:solidFill>
                <a:schemeClr val="dk1"/>
              </a:solidFill>
              <a:latin typeface="DM Sans"/>
              <a:ea typeface="DM Sans"/>
              <a:cs typeface="DM Sans"/>
              <a:sym typeface="DM Sans"/>
            </a:endParaRPr>
          </a:p>
        </p:txBody>
      </p:sp>
      <p:sp>
        <p:nvSpPr>
          <p:cNvPr id="1375" name="Google Shape;1375;p170"/>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376" name="Google Shape;1376;p170"/>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377" name="Google Shape;1377;p170"/>
          <p:cNvSpPr txBox="1"/>
          <p:nvPr/>
        </p:nvSpPr>
        <p:spPr>
          <a:xfrm>
            <a:off x="637325" y="1170375"/>
            <a:ext cx="4924500" cy="28014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s" sz="1700">
                <a:solidFill>
                  <a:schemeClr val="dk1"/>
                </a:solidFill>
                <a:highlight>
                  <a:schemeClr val="lt1"/>
                </a:highlight>
                <a:latin typeface="DM Sans"/>
                <a:ea typeface="DM Sans"/>
                <a:cs typeface="DM Sans"/>
                <a:sym typeface="DM Sans"/>
              </a:rPr>
              <a:t>Seguro han notado que cada banco tiene un código IFSC para sus diferentes sucursales que comienza con el nombre del banco. El número de la tarjeta de crédito consta de 16 dígitos y los primeros dígitos representan si la tarjeta es Master, Visa o Rupay. En todos estos casos, se usa regex con propósitos de validación</a:t>
            </a:r>
            <a:endParaRPr sz="1700">
              <a:solidFill>
                <a:schemeClr val="dk1"/>
              </a:solidFill>
              <a:highlight>
                <a:schemeClr val="lt1"/>
              </a:highlight>
              <a:latin typeface="DM Sans"/>
              <a:ea typeface="DM Sans"/>
              <a:cs typeface="DM Sans"/>
              <a:sym typeface="DM Sans"/>
            </a:endParaRPr>
          </a:p>
        </p:txBody>
      </p:sp>
      <p:pic>
        <p:nvPicPr>
          <p:cNvPr id="1378" name="Google Shape;1378;p170"/>
          <p:cNvPicPr preferRelativeResize="0"/>
          <p:nvPr/>
        </p:nvPicPr>
        <p:blipFill>
          <a:blip r:embed="rId3">
            <a:alphaModFix/>
          </a:blip>
          <a:stretch>
            <a:fillRect/>
          </a:stretch>
        </p:blipFill>
        <p:spPr>
          <a:xfrm>
            <a:off x="7847625" y="468000"/>
            <a:ext cx="702374" cy="702374"/>
          </a:xfrm>
          <a:prstGeom prst="rect">
            <a:avLst/>
          </a:prstGeom>
          <a:noFill/>
          <a:ln>
            <a:noFill/>
          </a:ln>
        </p:spPr>
      </p:pic>
      <p:pic>
        <p:nvPicPr>
          <p:cNvPr id="1379" name="Google Shape;1379;p170"/>
          <p:cNvPicPr preferRelativeResize="0"/>
          <p:nvPr/>
        </p:nvPicPr>
        <p:blipFill>
          <a:blip r:embed="rId4">
            <a:alphaModFix/>
          </a:blip>
          <a:stretch>
            <a:fillRect/>
          </a:stretch>
        </p:blipFill>
        <p:spPr>
          <a:xfrm>
            <a:off x="5702338" y="1267300"/>
            <a:ext cx="2872275" cy="2872275"/>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p171"/>
          <p:cNvSpPr txBox="1"/>
          <p:nvPr/>
        </p:nvSpPr>
        <p:spPr>
          <a:xfrm>
            <a:off x="473350" y="468000"/>
            <a:ext cx="8141100" cy="544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2600">
                <a:solidFill>
                  <a:schemeClr val="dk1"/>
                </a:solidFill>
                <a:latin typeface="DM Sans"/>
                <a:ea typeface="DM Sans"/>
                <a:cs typeface="DM Sans"/>
                <a:sym typeface="DM Sans"/>
              </a:rPr>
              <a:t>Minería de datos</a:t>
            </a:r>
            <a:endParaRPr b="1" i="0" sz="2600" u="none" cap="none" strike="noStrike">
              <a:solidFill>
                <a:schemeClr val="dk1"/>
              </a:solidFill>
              <a:latin typeface="DM Sans"/>
              <a:ea typeface="DM Sans"/>
              <a:cs typeface="DM Sans"/>
              <a:sym typeface="DM Sans"/>
            </a:endParaRPr>
          </a:p>
        </p:txBody>
      </p:sp>
      <p:sp>
        <p:nvSpPr>
          <p:cNvPr id="1385" name="Google Shape;1385;p171"/>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386" name="Google Shape;1386;p171"/>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387" name="Google Shape;1387;p171"/>
          <p:cNvSpPr txBox="1"/>
          <p:nvPr/>
        </p:nvSpPr>
        <p:spPr>
          <a:xfrm>
            <a:off x="637325" y="1170375"/>
            <a:ext cx="4924500" cy="28014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s" sz="1700">
                <a:solidFill>
                  <a:schemeClr val="dk1"/>
                </a:solidFill>
                <a:highlight>
                  <a:schemeClr val="lt1"/>
                </a:highlight>
                <a:latin typeface="DM Sans"/>
                <a:ea typeface="DM Sans"/>
                <a:cs typeface="DM Sans"/>
                <a:sym typeface="DM Sans"/>
              </a:rPr>
              <a:t>Cuando los datos están presentes en forma no estructurada, es decir, en forma de texto, es necesario convertirlos en números para entrenar el modelo. Por lo tanto, regex juega un papel importante en el análisis de los datos, encuentra patrones en los datos y, finalmente, realiza operaciones en el conjunto de datos.</a:t>
            </a:r>
            <a:endParaRPr sz="1700">
              <a:solidFill>
                <a:schemeClr val="dk1"/>
              </a:solidFill>
              <a:highlight>
                <a:schemeClr val="lt1"/>
              </a:highlight>
              <a:latin typeface="DM Sans"/>
              <a:ea typeface="DM Sans"/>
              <a:cs typeface="DM Sans"/>
              <a:sym typeface="DM Sans"/>
            </a:endParaRPr>
          </a:p>
        </p:txBody>
      </p:sp>
      <p:pic>
        <p:nvPicPr>
          <p:cNvPr id="1388" name="Google Shape;1388;p171"/>
          <p:cNvPicPr preferRelativeResize="0"/>
          <p:nvPr/>
        </p:nvPicPr>
        <p:blipFill>
          <a:blip r:embed="rId3">
            <a:alphaModFix/>
          </a:blip>
          <a:stretch>
            <a:fillRect/>
          </a:stretch>
        </p:blipFill>
        <p:spPr>
          <a:xfrm>
            <a:off x="7847625" y="468000"/>
            <a:ext cx="702374" cy="702374"/>
          </a:xfrm>
          <a:prstGeom prst="rect">
            <a:avLst/>
          </a:prstGeom>
          <a:noFill/>
          <a:ln>
            <a:noFill/>
          </a:ln>
        </p:spPr>
      </p:pic>
      <p:pic>
        <p:nvPicPr>
          <p:cNvPr id="1389" name="Google Shape;1389;p171"/>
          <p:cNvPicPr preferRelativeResize="0"/>
          <p:nvPr/>
        </p:nvPicPr>
        <p:blipFill>
          <a:blip r:embed="rId4">
            <a:alphaModFix/>
          </a:blip>
          <a:stretch>
            <a:fillRect/>
          </a:stretch>
        </p:blipFill>
        <p:spPr>
          <a:xfrm>
            <a:off x="5561825" y="1267300"/>
            <a:ext cx="2872275" cy="2872275"/>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sp>
        <p:nvSpPr>
          <p:cNvPr id="1394" name="Google Shape;1394;p172"/>
          <p:cNvSpPr txBox="1"/>
          <p:nvPr/>
        </p:nvSpPr>
        <p:spPr>
          <a:xfrm>
            <a:off x="473350" y="468000"/>
            <a:ext cx="8141100" cy="544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2600">
                <a:solidFill>
                  <a:schemeClr val="dk1"/>
                </a:solidFill>
                <a:latin typeface="DM Sans"/>
                <a:ea typeface="DM Sans"/>
                <a:cs typeface="DM Sans"/>
                <a:sym typeface="DM Sans"/>
              </a:rPr>
              <a:t>NLP</a:t>
            </a:r>
            <a:endParaRPr b="1" i="0" sz="2600" u="none" cap="none" strike="noStrike">
              <a:solidFill>
                <a:schemeClr val="dk1"/>
              </a:solidFill>
              <a:latin typeface="DM Sans"/>
              <a:ea typeface="DM Sans"/>
              <a:cs typeface="DM Sans"/>
              <a:sym typeface="DM Sans"/>
            </a:endParaRPr>
          </a:p>
        </p:txBody>
      </p:sp>
      <p:sp>
        <p:nvSpPr>
          <p:cNvPr id="1395" name="Google Shape;1395;p172"/>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396" name="Google Shape;1396;p172"/>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397" name="Google Shape;1397;p172"/>
          <p:cNvSpPr txBox="1"/>
          <p:nvPr/>
        </p:nvSpPr>
        <p:spPr>
          <a:xfrm>
            <a:off x="637325" y="1170375"/>
            <a:ext cx="4924500" cy="3193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s" sz="1700">
                <a:solidFill>
                  <a:schemeClr val="dk1"/>
                </a:solidFill>
                <a:highlight>
                  <a:schemeClr val="lt1"/>
                </a:highlight>
                <a:latin typeface="DM Sans"/>
                <a:ea typeface="DM Sans"/>
                <a:cs typeface="DM Sans"/>
                <a:sym typeface="DM Sans"/>
              </a:rPr>
              <a:t>En el NLP una computadora entiende y genera el lenguaje humano. Las expresiones regulares se utilizan para eliminar las palabras innecesarias, es decir, detener las palabras del texto, lo que ayuda en la limpieza de datos. Regex también se usa para analizar los textos y, por lo tanto, ayuda en la predicción del algoritmo para procesar los datos.</a:t>
            </a:r>
            <a:endParaRPr sz="1700">
              <a:solidFill>
                <a:schemeClr val="dk1"/>
              </a:solidFill>
              <a:highlight>
                <a:schemeClr val="lt1"/>
              </a:highlight>
              <a:latin typeface="DM Sans"/>
              <a:ea typeface="DM Sans"/>
              <a:cs typeface="DM Sans"/>
              <a:sym typeface="DM Sans"/>
            </a:endParaRPr>
          </a:p>
        </p:txBody>
      </p:sp>
      <p:pic>
        <p:nvPicPr>
          <p:cNvPr id="1398" name="Google Shape;1398;p172"/>
          <p:cNvPicPr preferRelativeResize="0"/>
          <p:nvPr/>
        </p:nvPicPr>
        <p:blipFill>
          <a:blip r:embed="rId3">
            <a:alphaModFix/>
          </a:blip>
          <a:stretch>
            <a:fillRect/>
          </a:stretch>
        </p:blipFill>
        <p:spPr>
          <a:xfrm>
            <a:off x="7847625" y="468000"/>
            <a:ext cx="702374" cy="702374"/>
          </a:xfrm>
          <a:prstGeom prst="rect">
            <a:avLst/>
          </a:prstGeom>
          <a:noFill/>
          <a:ln>
            <a:noFill/>
          </a:ln>
        </p:spPr>
      </p:pic>
      <p:pic>
        <p:nvPicPr>
          <p:cNvPr id="1399" name="Google Shape;1399;p172"/>
          <p:cNvPicPr preferRelativeResize="0"/>
          <p:nvPr/>
        </p:nvPicPr>
        <p:blipFill>
          <a:blip r:embed="rId4">
            <a:alphaModFix/>
          </a:blip>
          <a:stretch>
            <a:fillRect/>
          </a:stretch>
        </p:blipFill>
        <p:spPr>
          <a:xfrm>
            <a:off x="5614300" y="1331138"/>
            <a:ext cx="2872275" cy="2872275"/>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173"/>
          <p:cNvSpPr txBox="1"/>
          <p:nvPr/>
        </p:nvSpPr>
        <p:spPr>
          <a:xfrm>
            <a:off x="473350" y="468000"/>
            <a:ext cx="8141100" cy="544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2600">
                <a:solidFill>
                  <a:schemeClr val="dk1"/>
                </a:solidFill>
                <a:latin typeface="DM Sans"/>
                <a:ea typeface="DM Sans"/>
                <a:cs typeface="DM Sans"/>
                <a:sym typeface="DM Sans"/>
              </a:rPr>
              <a:t>Redes sociales</a:t>
            </a:r>
            <a:endParaRPr b="1" i="0" sz="2600" u="none" cap="none" strike="noStrike">
              <a:solidFill>
                <a:schemeClr val="dk1"/>
              </a:solidFill>
              <a:latin typeface="DM Sans"/>
              <a:ea typeface="DM Sans"/>
              <a:cs typeface="DM Sans"/>
              <a:sym typeface="DM Sans"/>
            </a:endParaRPr>
          </a:p>
        </p:txBody>
      </p:sp>
      <p:sp>
        <p:nvSpPr>
          <p:cNvPr id="1405" name="Google Shape;1405;p173"/>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06" name="Google Shape;1406;p173"/>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07" name="Google Shape;1407;p173"/>
          <p:cNvSpPr txBox="1"/>
          <p:nvPr/>
        </p:nvSpPr>
        <p:spPr>
          <a:xfrm>
            <a:off x="637325" y="1170375"/>
            <a:ext cx="4924500" cy="28014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s" sz="1700">
                <a:solidFill>
                  <a:schemeClr val="dk1"/>
                </a:solidFill>
                <a:highlight>
                  <a:schemeClr val="lt1"/>
                </a:highlight>
                <a:latin typeface="DM Sans"/>
                <a:ea typeface="DM Sans"/>
                <a:cs typeface="DM Sans"/>
                <a:sym typeface="DM Sans"/>
              </a:rPr>
              <a:t>Las plataformas de redes sociales como Google, Facebook, Twitter brindan varias técnicas de búsqueda, que son diferentes y eficientes de una búsqueda normal. Si conocemos estas técnicas, podemos utilizar expresiones regulares en el backend para procesar estas búsquedas.</a:t>
            </a:r>
            <a:endParaRPr sz="1700">
              <a:solidFill>
                <a:schemeClr val="dk1"/>
              </a:solidFill>
              <a:highlight>
                <a:schemeClr val="lt1"/>
              </a:highlight>
              <a:latin typeface="DM Sans"/>
              <a:ea typeface="DM Sans"/>
              <a:cs typeface="DM Sans"/>
              <a:sym typeface="DM Sans"/>
            </a:endParaRPr>
          </a:p>
        </p:txBody>
      </p:sp>
      <p:pic>
        <p:nvPicPr>
          <p:cNvPr id="1408" name="Google Shape;1408;p173"/>
          <p:cNvPicPr preferRelativeResize="0"/>
          <p:nvPr/>
        </p:nvPicPr>
        <p:blipFill>
          <a:blip r:embed="rId3">
            <a:alphaModFix/>
          </a:blip>
          <a:stretch>
            <a:fillRect/>
          </a:stretch>
        </p:blipFill>
        <p:spPr>
          <a:xfrm>
            <a:off x="7847625" y="468000"/>
            <a:ext cx="702374" cy="702374"/>
          </a:xfrm>
          <a:prstGeom prst="rect">
            <a:avLst/>
          </a:prstGeom>
          <a:noFill/>
          <a:ln>
            <a:noFill/>
          </a:ln>
        </p:spPr>
      </p:pic>
      <p:pic>
        <p:nvPicPr>
          <p:cNvPr id="1409" name="Google Shape;1409;p173"/>
          <p:cNvPicPr preferRelativeResize="0"/>
          <p:nvPr/>
        </p:nvPicPr>
        <p:blipFill>
          <a:blip r:embed="rId4">
            <a:alphaModFix/>
          </a:blip>
          <a:stretch>
            <a:fillRect/>
          </a:stretch>
        </p:blipFill>
        <p:spPr>
          <a:xfrm>
            <a:off x="5486400" y="1280400"/>
            <a:ext cx="2872275" cy="2872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9"/>
          <p:cNvSpPr txBox="1"/>
          <p:nvPr/>
        </p:nvSpPr>
        <p:spPr>
          <a:xfrm>
            <a:off x="501450" y="34255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Origen</a:t>
            </a:r>
            <a:endParaRPr b="1" i="0" sz="3000" u="none" cap="none" strike="noStrike">
              <a:solidFill>
                <a:schemeClr val="dk1"/>
              </a:solidFill>
              <a:latin typeface="DM Sans"/>
              <a:ea typeface="DM Sans"/>
              <a:cs typeface="DM Sans"/>
              <a:sym typeface="DM Sans"/>
            </a:endParaRPr>
          </a:p>
        </p:txBody>
      </p:sp>
      <p:sp>
        <p:nvSpPr>
          <p:cNvPr id="228" name="Google Shape;228;p39"/>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29" name="Google Shape;229;p39"/>
          <p:cNvPicPr preferRelativeResize="0"/>
          <p:nvPr/>
        </p:nvPicPr>
        <p:blipFill rotWithShape="1">
          <a:blip r:embed="rId3">
            <a:alphaModFix/>
          </a:blip>
          <a:srcRect b="0" l="0" r="0" t="2467"/>
          <a:stretch/>
        </p:blipFill>
        <p:spPr>
          <a:xfrm>
            <a:off x="926550" y="827825"/>
            <a:ext cx="6935526" cy="3177274"/>
          </a:xfrm>
          <a:prstGeom prst="rect">
            <a:avLst/>
          </a:prstGeom>
          <a:noFill/>
          <a:ln>
            <a:noFill/>
          </a:ln>
        </p:spPr>
      </p:pic>
      <p:pic>
        <p:nvPicPr>
          <p:cNvPr id="230" name="Google Shape;230;p39"/>
          <p:cNvPicPr preferRelativeResize="0"/>
          <p:nvPr/>
        </p:nvPicPr>
        <p:blipFill>
          <a:blip r:embed="rId4">
            <a:alphaModFix/>
          </a:blip>
          <a:stretch>
            <a:fillRect/>
          </a:stretch>
        </p:blipFill>
        <p:spPr>
          <a:xfrm>
            <a:off x="8014500" y="468000"/>
            <a:ext cx="600300" cy="600300"/>
          </a:xfrm>
          <a:prstGeom prst="rect">
            <a:avLst/>
          </a:prstGeom>
          <a:noFill/>
          <a:ln>
            <a:noFill/>
          </a:ln>
        </p:spPr>
      </p:pic>
      <p:sp>
        <p:nvSpPr>
          <p:cNvPr id="231" name="Google Shape;231;p39"/>
          <p:cNvSpPr txBox="1"/>
          <p:nvPr/>
        </p:nvSpPr>
        <p:spPr>
          <a:xfrm>
            <a:off x="475200" y="3939750"/>
            <a:ext cx="7996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Minsky en colaboración con Seymor Papert crearon el libro </a:t>
            </a:r>
            <a:r>
              <a:rPr b="1" lang="es">
                <a:latin typeface="DM Sans"/>
                <a:ea typeface="DM Sans"/>
                <a:cs typeface="DM Sans"/>
                <a:sym typeface="DM Sans"/>
              </a:rPr>
              <a:t>Perceptrons </a:t>
            </a:r>
            <a:r>
              <a:rPr lang="es">
                <a:latin typeface="DM Sans"/>
                <a:ea typeface="DM Sans"/>
                <a:cs typeface="DM Sans"/>
                <a:sym typeface="DM Sans"/>
              </a:rPr>
              <a:t>que </a:t>
            </a:r>
            <a:r>
              <a:rPr lang="es">
                <a:latin typeface="DM Sans"/>
                <a:ea typeface="DM Sans"/>
                <a:cs typeface="DM Sans"/>
                <a:sym typeface="DM Sans"/>
              </a:rPr>
              <a:t>cambió</a:t>
            </a:r>
            <a:r>
              <a:rPr lang="es">
                <a:latin typeface="DM Sans"/>
                <a:ea typeface="DM Sans"/>
                <a:cs typeface="DM Sans"/>
                <a:sym typeface="DM Sans"/>
              </a:rPr>
              <a:t> la perspectiva de lo que era una red neuronal con la </a:t>
            </a:r>
            <a:r>
              <a:rPr lang="es">
                <a:latin typeface="DM Sans"/>
                <a:ea typeface="DM Sans"/>
                <a:cs typeface="DM Sans"/>
                <a:sym typeface="DM Sans"/>
              </a:rPr>
              <a:t>demostración</a:t>
            </a:r>
            <a:r>
              <a:rPr lang="es">
                <a:latin typeface="DM Sans"/>
                <a:ea typeface="DM Sans"/>
                <a:cs typeface="DM Sans"/>
                <a:sym typeface="DM Sans"/>
              </a:rPr>
              <a:t> del problema XOR</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b="1" lang="es">
                <a:latin typeface="DM Sans"/>
                <a:ea typeface="DM Sans"/>
                <a:cs typeface="DM Sans"/>
                <a:sym typeface="DM Sans"/>
              </a:rPr>
              <a:t>Fuente:</a:t>
            </a:r>
            <a:r>
              <a:rPr lang="es">
                <a:latin typeface="DM Sans"/>
                <a:ea typeface="DM Sans"/>
                <a:cs typeface="DM Sans"/>
                <a:sym typeface="DM Sans"/>
              </a:rPr>
              <a:t> </a:t>
            </a:r>
            <a:r>
              <a:rPr lang="es" u="sng">
                <a:solidFill>
                  <a:srgbClr val="83AEFB"/>
                </a:solidFill>
                <a:latin typeface="DM Sans"/>
                <a:ea typeface="DM Sans"/>
                <a:cs typeface="DM Sans"/>
                <a:sym typeface="DM Sans"/>
                <a:hlinkClick r:id="rId5">
                  <a:extLst>
                    <a:ext uri="{A12FA001-AC4F-418D-AE19-62706E023703}">
                      <ahyp:hlinkClr val="tx"/>
                    </a:ext>
                  </a:extLst>
                </a:hlinkClick>
              </a:rPr>
              <a:t>Origen Deep Learning</a:t>
            </a:r>
            <a:endParaRPr>
              <a:solidFill>
                <a:srgbClr val="83AEFB"/>
              </a:solidFill>
              <a:latin typeface="DM Sans"/>
              <a:ea typeface="DM Sans"/>
              <a:cs typeface="DM Sans"/>
              <a:sym typeface="DM Sans"/>
            </a:endParaRPr>
          </a:p>
        </p:txBody>
      </p:sp>
      <p:sp>
        <p:nvSpPr>
          <p:cNvPr id="232" name="Google Shape;232;p39"/>
          <p:cNvSpPr/>
          <p:nvPr/>
        </p:nvSpPr>
        <p:spPr>
          <a:xfrm>
            <a:off x="3259775" y="1118625"/>
            <a:ext cx="1157100" cy="2886600"/>
          </a:xfrm>
          <a:prstGeom prst="rect">
            <a:avLst/>
          </a:prstGeom>
          <a:noFill/>
          <a:ln cap="flat" cmpd="sng" w="19050">
            <a:solidFill>
              <a:srgbClr val="EA9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3" name="Shape 1413"/>
        <p:cNvGrpSpPr/>
        <p:nvPr/>
      </p:nvGrpSpPr>
      <p:grpSpPr>
        <a:xfrm>
          <a:off x="0" y="0"/>
          <a:ext cx="0" cy="0"/>
          <a:chOff x="0" y="0"/>
          <a:chExt cx="0" cy="0"/>
        </a:xfrm>
      </p:grpSpPr>
      <p:sp>
        <p:nvSpPr>
          <p:cNvPr id="1414" name="Google Shape;1414;p17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Ejemplos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175"/>
          <p:cNvSpPr txBox="1"/>
          <p:nvPr/>
        </p:nvSpPr>
        <p:spPr>
          <a:xfrm>
            <a:off x="473350" y="468000"/>
            <a:ext cx="8141100" cy="544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2600">
                <a:solidFill>
                  <a:schemeClr val="dk1"/>
                </a:solidFill>
                <a:latin typeface="DM Sans"/>
                <a:ea typeface="DM Sans"/>
                <a:cs typeface="DM Sans"/>
                <a:sym typeface="DM Sans"/>
              </a:rPr>
              <a:t>Ejemplos</a:t>
            </a:r>
            <a:endParaRPr b="1" i="0" sz="2600" u="none" cap="none" strike="noStrike">
              <a:solidFill>
                <a:schemeClr val="dk1"/>
              </a:solidFill>
              <a:latin typeface="DM Sans"/>
              <a:ea typeface="DM Sans"/>
              <a:cs typeface="DM Sans"/>
              <a:sym typeface="DM Sans"/>
            </a:endParaRPr>
          </a:p>
        </p:txBody>
      </p:sp>
      <p:sp>
        <p:nvSpPr>
          <p:cNvPr id="1420" name="Google Shape;1420;p175"/>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21" name="Google Shape;1421;p175"/>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22" name="Google Shape;1422;p175"/>
          <p:cNvSpPr txBox="1"/>
          <p:nvPr/>
        </p:nvSpPr>
        <p:spPr>
          <a:xfrm>
            <a:off x="522225" y="1064550"/>
            <a:ext cx="4917600" cy="3386400"/>
          </a:xfrm>
          <a:prstGeom prst="rect">
            <a:avLst/>
          </a:prstGeom>
          <a:solidFill>
            <a:schemeClr val="lt1"/>
          </a:solid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Clr>
                <a:schemeClr val="dk1"/>
              </a:buClr>
              <a:buSzPts val="1600"/>
              <a:buFont typeface="DM Sans"/>
              <a:buChar char="●"/>
            </a:pPr>
            <a:r>
              <a:rPr lang="es" sz="1600">
                <a:solidFill>
                  <a:schemeClr val="dk1"/>
                </a:solidFill>
                <a:highlight>
                  <a:schemeClr val="lt1"/>
                </a:highlight>
                <a:latin typeface="DM Sans"/>
                <a:ea typeface="DM Sans"/>
                <a:cs typeface="DM Sans"/>
                <a:sym typeface="DM Sans"/>
              </a:rPr>
              <a:t>Si queremos extraer todos los números de un documento: “[0-9]+”</a:t>
            </a:r>
            <a:endParaRPr sz="1600">
              <a:solidFill>
                <a:schemeClr val="dk1"/>
              </a:solidFill>
              <a:highlight>
                <a:schemeClr val="lt1"/>
              </a:highlight>
              <a:latin typeface="DM Sans"/>
              <a:ea typeface="DM Sans"/>
              <a:cs typeface="DM Sans"/>
              <a:sym typeface="DM Sans"/>
            </a:endParaRPr>
          </a:p>
          <a:p>
            <a:pPr indent="-330200" lvl="0" marL="457200" rtl="0" algn="l">
              <a:lnSpc>
                <a:spcPct val="150000"/>
              </a:lnSpc>
              <a:spcBef>
                <a:spcPts val="0"/>
              </a:spcBef>
              <a:spcAft>
                <a:spcPts val="0"/>
              </a:spcAft>
              <a:buClr>
                <a:schemeClr val="dk1"/>
              </a:buClr>
              <a:buSzPts val="1600"/>
              <a:buFont typeface="DM Sans"/>
              <a:buChar char="●"/>
            </a:pPr>
            <a:r>
              <a:rPr lang="es" sz="1600">
                <a:solidFill>
                  <a:schemeClr val="dk1"/>
                </a:solidFill>
                <a:highlight>
                  <a:schemeClr val="lt1"/>
                </a:highlight>
                <a:latin typeface="DM Sans"/>
                <a:ea typeface="DM Sans"/>
                <a:cs typeface="DM Sans"/>
                <a:sym typeface="DM Sans"/>
              </a:rPr>
              <a:t>Si se quieren remover todos los caracteres que no son números: “[^0-9]+”</a:t>
            </a:r>
            <a:endParaRPr sz="1600">
              <a:solidFill>
                <a:schemeClr val="dk1"/>
              </a:solidFill>
              <a:highlight>
                <a:schemeClr val="lt1"/>
              </a:highlight>
              <a:latin typeface="DM Sans"/>
              <a:ea typeface="DM Sans"/>
              <a:cs typeface="DM Sans"/>
              <a:sym typeface="DM Sans"/>
            </a:endParaRPr>
          </a:p>
          <a:p>
            <a:pPr indent="-330200" lvl="0" marL="457200" rtl="0" algn="l">
              <a:lnSpc>
                <a:spcPct val="150000"/>
              </a:lnSpc>
              <a:spcBef>
                <a:spcPts val="0"/>
              </a:spcBef>
              <a:spcAft>
                <a:spcPts val="0"/>
              </a:spcAft>
              <a:buClr>
                <a:schemeClr val="dk1"/>
              </a:buClr>
              <a:buSzPts val="1600"/>
              <a:buFont typeface="DM Sans"/>
              <a:buChar char="●"/>
            </a:pPr>
            <a:r>
              <a:rPr lang="es" sz="1600">
                <a:solidFill>
                  <a:schemeClr val="dk1"/>
                </a:solidFill>
                <a:highlight>
                  <a:schemeClr val="lt1"/>
                </a:highlight>
                <a:latin typeface="DM Sans"/>
                <a:ea typeface="DM Sans"/>
                <a:cs typeface="DM Sans"/>
                <a:sym typeface="DM Sans"/>
              </a:rPr>
              <a:t>Si queremos extraer palabras que empiezen por “A” y terminan en “h”: “^A[a-zA-Z]+h$”</a:t>
            </a:r>
            <a:endParaRPr sz="1600">
              <a:solidFill>
                <a:schemeClr val="dk1"/>
              </a:solidFill>
              <a:highlight>
                <a:schemeClr val="lt1"/>
              </a:highlight>
              <a:latin typeface="DM Sans"/>
              <a:ea typeface="DM Sans"/>
              <a:cs typeface="DM Sans"/>
              <a:sym typeface="DM Sans"/>
            </a:endParaRPr>
          </a:p>
          <a:p>
            <a:pPr indent="-330200" lvl="0" marL="457200" rtl="0" algn="l">
              <a:lnSpc>
                <a:spcPct val="150000"/>
              </a:lnSpc>
              <a:spcBef>
                <a:spcPts val="0"/>
              </a:spcBef>
              <a:spcAft>
                <a:spcPts val="0"/>
              </a:spcAft>
              <a:buClr>
                <a:schemeClr val="dk1"/>
              </a:buClr>
              <a:buSzPts val="1600"/>
              <a:buFont typeface="DM Sans"/>
              <a:buChar char="●"/>
            </a:pPr>
            <a:r>
              <a:rPr lang="es" sz="1600">
                <a:solidFill>
                  <a:schemeClr val="dk1"/>
                </a:solidFill>
                <a:highlight>
                  <a:schemeClr val="lt1"/>
                </a:highlight>
                <a:latin typeface="DM Sans"/>
                <a:ea typeface="DM Sans"/>
                <a:cs typeface="DM Sans"/>
                <a:sym typeface="DM Sans"/>
              </a:rPr>
              <a:t>Extraer correos electrónicos: “</a:t>
            </a:r>
            <a:r>
              <a:rPr lang="es" sz="1600">
                <a:solidFill>
                  <a:srgbClr val="222222"/>
                </a:solidFill>
                <a:highlight>
                  <a:srgbClr val="FFFFFF"/>
                </a:highlight>
                <a:latin typeface="DM Sans"/>
                <a:ea typeface="DM Sans"/>
                <a:cs typeface="DM Sans"/>
                <a:sym typeface="DM Sans"/>
              </a:rPr>
              <a:t>^[a-zA-Z][a-zA-Z0-9._+-]+@[A-Za-z]+.[A-Za-z]</a:t>
            </a:r>
            <a:r>
              <a:rPr lang="es" sz="1600">
                <a:solidFill>
                  <a:schemeClr val="dk1"/>
                </a:solidFill>
                <a:highlight>
                  <a:schemeClr val="lt1"/>
                </a:highlight>
                <a:latin typeface="DM Sans"/>
                <a:ea typeface="DM Sans"/>
                <a:cs typeface="DM Sans"/>
                <a:sym typeface="DM Sans"/>
              </a:rPr>
              <a:t>”</a:t>
            </a:r>
            <a:endParaRPr sz="1600">
              <a:solidFill>
                <a:schemeClr val="dk1"/>
              </a:solidFill>
              <a:highlight>
                <a:schemeClr val="lt1"/>
              </a:highlight>
              <a:latin typeface="DM Sans"/>
              <a:ea typeface="DM Sans"/>
              <a:cs typeface="DM Sans"/>
              <a:sym typeface="DM Sans"/>
            </a:endParaRPr>
          </a:p>
        </p:txBody>
      </p:sp>
      <p:pic>
        <p:nvPicPr>
          <p:cNvPr id="1423" name="Google Shape;1423;p175"/>
          <p:cNvPicPr preferRelativeResize="0"/>
          <p:nvPr/>
        </p:nvPicPr>
        <p:blipFill>
          <a:blip r:embed="rId3">
            <a:alphaModFix/>
          </a:blip>
          <a:stretch>
            <a:fillRect/>
          </a:stretch>
        </p:blipFill>
        <p:spPr>
          <a:xfrm>
            <a:off x="7847625" y="468000"/>
            <a:ext cx="702374" cy="702374"/>
          </a:xfrm>
          <a:prstGeom prst="rect">
            <a:avLst/>
          </a:prstGeom>
          <a:noFill/>
          <a:ln>
            <a:noFill/>
          </a:ln>
        </p:spPr>
      </p:pic>
      <p:pic>
        <p:nvPicPr>
          <p:cNvPr id="1424" name="Google Shape;1424;p175"/>
          <p:cNvPicPr preferRelativeResize="0"/>
          <p:nvPr/>
        </p:nvPicPr>
        <p:blipFill>
          <a:blip r:embed="rId4">
            <a:alphaModFix/>
          </a:blip>
          <a:stretch>
            <a:fillRect/>
          </a:stretch>
        </p:blipFill>
        <p:spPr>
          <a:xfrm>
            <a:off x="5561825" y="1170375"/>
            <a:ext cx="2872275" cy="2872275"/>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sp>
        <p:nvSpPr>
          <p:cNvPr id="1429" name="Google Shape;1429;p17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Ventajas y Desventajas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177"/>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Ventajas y desventajas</a:t>
            </a:r>
            <a:endParaRPr b="1" i="0" sz="3000" u="none" cap="none" strike="noStrike">
              <a:solidFill>
                <a:schemeClr val="dk1"/>
              </a:solidFill>
              <a:latin typeface="DM Sans"/>
              <a:ea typeface="DM Sans"/>
              <a:cs typeface="DM Sans"/>
              <a:sym typeface="DM Sans"/>
            </a:endParaRPr>
          </a:p>
        </p:txBody>
      </p:sp>
      <p:sp>
        <p:nvSpPr>
          <p:cNvPr id="1435" name="Google Shape;1435;p177"/>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36" name="Google Shape;1436;p177"/>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437" name="Google Shape;1437;p177"/>
          <p:cNvPicPr preferRelativeResize="0"/>
          <p:nvPr/>
        </p:nvPicPr>
        <p:blipFill>
          <a:blip r:embed="rId3">
            <a:alphaModFix/>
          </a:blip>
          <a:stretch>
            <a:fillRect/>
          </a:stretch>
        </p:blipFill>
        <p:spPr>
          <a:xfrm>
            <a:off x="8014500" y="468000"/>
            <a:ext cx="600300" cy="600300"/>
          </a:xfrm>
          <a:prstGeom prst="rect">
            <a:avLst/>
          </a:prstGeom>
          <a:noFill/>
          <a:ln>
            <a:noFill/>
          </a:ln>
        </p:spPr>
      </p:pic>
      <p:graphicFrame>
        <p:nvGraphicFramePr>
          <p:cNvPr id="1438" name="Google Shape;1438;p177"/>
          <p:cNvGraphicFramePr/>
          <p:nvPr/>
        </p:nvGraphicFramePr>
        <p:xfrm>
          <a:off x="924400" y="1216675"/>
          <a:ext cx="3000000" cy="3000000"/>
        </p:xfrm>
        <a:graphic>
          <a:graphicData uri="http://schemas.openxmlformats.org/drawingml/2006/table">
            <a:tbl>
              <a:tblPr>
                <a:noFill/>
                <a:tableStyleId>{5ECF9B56-29C6-4A23-B7CA-A8124E210CBD}</a:tableStyleId>
              </a:tblPr>
              <a:tblGrid>
                <a:gridCol w="3619500"/>
                <a:gridCol w="3619500"/>
              </a:tblGrid>
              <a:tr h="381000">
                <a:tc>
                  <a:txBody>
                    <a:bodyPr/>
                    <a:lstStyle/>
                    <a:p>
                      <a:pPr indent="0" lvl="0" marL="0" rtl="0" algn="ctr">
                        <a:spcBef>
                          <a:spcPts val="0"/>
                        </a:spcBef>
                        <a:spcAft>
                          <a:spcPts val="0"/>
                        </a:spcAft>
                        <a:buNone/>
                      </a:pPr>
                      <a:r>
                        <a:rPr b="1" lang="es" sz="1350">
                          <a:latin typeface="DM Sans"/>
                          <a:ea typeface="DM Sans"/>
                          <a:cs typeface="DM Sans"/>
                          <a:sym typeface="DM Sans"/>
                        </a:rPr>
                        <a:t>Ventajas</a:t>
                      </a:r>
                      <a:endParaRPr b="1" sz="1350">
                        <a:latin typeface="DM Sans"/>
                        <a:ea typeface="DM Sans"/>
                        <a:cs typeface="DM Sans"/>
                        <a:sym typeface="DM Sans"/>
                      </a:endParaRPr>
                    </a:p>
                  </a:txBody>
                  <a:tcPr marT="91425" marB="91425" marR="91425" marL="91425">
                    <a:solidFill>
                      <a:srgbClr val="EA90FF"/>
                    </a:solidFill>
                  </a:tcPr>
                </a:tc>
                <a:tc>
                  <a:txBody>
                    <a:bodyPr/>
                    <a:lstStyle/>
                    <a:p>
                      <a:pPr indent="0" lvl="0" marL="0" rtl="0" algn="ctr">
                        <a:spcBef>
                          <a:spcPts val="0"/>
                        </a:spcBef>
                        <a:spcAft>
                          <a:spcPts val="0"/>
                        </a:spcAft>
                        <a:buNone/>
                      </a:pPr>
                      <a:r>
                        <a:rPr b="1" lang="es" sz="1350">
                          <a:latin typeface="DM Sans"/>
                          <a:ea typeface="DM Sans"/>
                          <a:cs typeface="DM Sans"/>
                          <a:sym typeface="DM Sans"/>
                        </a:rPr>
                        <a:t>Desventajas</a:t>
                      </a:r>
                      <a:endParaRPr b="1" sz="1350">
                        <a:latin typeface="DM Sans"/>
                        <a:ea typeface="DM Sans"/>
                        <a:cs typeface="DM Sans"/>
                        <a:sym typeface="DM Sans"/>
                      </a:endParaRPr>
                    </a:p>
                  </a:txBody>
                  <a:tcPr marT="91425" marB="91425" marR="91425" marL="91425">
                    <a:solidFill>
                      <a:srgbClr val="EA90FF"/>
                    </a:solidFill>
                  </a:tcPr>
                </a:tc>
              </a:tr>
              <a:tr h="381000">
                <a:tc>
                  <a:txBody>
                    <a:bodyPr/>
                    <a:lstStyle/>
                    <a:p>
                      <a:pPr indent="0" lvl="0" marL="0" rtl="0" algn="ctr">
                        <a:spcBef>
                          <a:spcPts val="0"/>
                        </a:spcBef>
                        <a:spcAft>
                          <a:spcPts val="0"/>
                        </a:spcAft>
                        <a:buNone/>
                      </a:pPr>
                      <a:r>
                        <a:rPr lang="es" sz="1350">
                          <a:latin typeface="DM Sans"/>
                          <a:ea typeface="DM Sans"/>
                          <a:cs typeface="DM Sans"/>
                          <a:sym typeface="DM Sans"/>
                        </a:rPr>
                        <a:t>Bastante flexibles</a:t>
                      </a:r>
                      <a:endParaRPr sz="1350">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lang="es" sz="1350">
                          <a:latin typeface="DM Sans"/>
                          <a:ea typeface="DM Sans"/>
                          <a:cs typeface="DM Sans"/>
                          <a:sym typeface="DM Sans"/>
                        </a:rPr>
                        <a:t>Difíciles de leer ya que el contexto puede variar</a:t>
                      </a:r>
                      <a:endParaRPr sz="1350">
                        <a:latin typeface="DM Sans"/>
                        <a:ea typeface="DM Sans"/>
                        <a:cs typeface="DM Sans"/>
                        <a:sym typeface="DM Sans"/>
                      </a:endParaRPr>
                    </a:p>
                  </a:txBody>
                  <a:tcPr marT="91425" marB="91425" marR="91425" marL="91425"/>
                </a:tc>
              </a:tr>
              <a:tr h="381000">
                <a:tc>
                  <a:txBody>
                    <a:bodyPr/>
                    <a:lstStyle/>
                    <a:p>
                      <a:pPr indent="0" lvl="0" marL="0" rtl="0" algn="ctr">
                        <a:spcBef>
                          <a:spcPts val="0"/>
                        </a:spcBef>
                        <a:spcAft>
                          <a:spcPts val="0"/>
                        </a:spcAft>
                        <a:buNone/>
                      </a:pPr>
                      <a:r>
                        <a:rPr lang="es" sz="1350">
                          <a:latin typeface="DM Sans"/>
                          <a:ea typeface="DM Sans"/>
                          <a:cs typeface="DM Sans"/>
                          <a:sym typeface="DM Sans"/>
                        </a:rPr>
                        <a:t>Procesamiento rápido</a:t>
                      </a:r>
                      <a:endParaRPr sz="1350">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lang="es" sz="1350">
                          <a:latin typeface="DM Sans"/>
                          <a:ea typeface="DM Sans"/>
                          <a:cs typeface="DM Sans"/>
                          <a:sym typeface="DM Sans"/>
                        </a:rPr>
                        <a:t>Dificultad en el debug si no hay match</a:t>
                      </a:r>
                      <a:endParaRPr sz="1350">
                        <a:latin typeface="DM Sans"/>
                        <a:ea typeface="DM Sans"/>
                        <a:cs typeface="DM Sans"/>
                        <a:sym typeface="DM Sans"/>
                      </a:endParaRPr>
                    </a:p>
                  </a:txBody>
                  <a:tcPr marT="91425" marB="91425" marR="91425" marL="91425"/>
                </a:tc>
              </a:tr>
              <a:tr h="381000">
                <a:tc>
                  <a:txBody>
                    <a:bodyPr/>
                    <a:lstStyle/>
                    <a:p>
                      <a:pPr indent="0" lvl="0" marL="0" rtl="0" algn="ctr">
                        <a:spcBef>
                          <a:spcPts val="0"/>
                        </a:spcBef>
                        <a:spcAft>
                          <a:spcPts val="0"/>
                        </a:spcAft>
                        <a:buNone/>
                      </a:pPr>
                      <a:r>
                        <a:rPr lang="es" sz="1350">
                          <a:latin typeface="DM Sans"/>
                          <a:ea typeface="DM Sans"/>
                          <a:cs typeface="DM Sans"/>
                          <a:sym typeface="DM Sans"/>
                        </a:rPr>
                        <a:t>Independiente del lenguaje</a:t>
                      </a:r>
                      <a:endParaRPr sz="1350">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lang="es" sz="1350">
                          <a:latin typeface="DM Sans"/>
                          <a:ea typeface="DM Sans"/>
                          <a:cs typeface="DM Sans"/>
                          <a:sym typeface="DM Sans"/>
                        </a:rPr>
                        <a:t>Depende mucho de la calidad de los datos</a:t>
                      </a:r>
                      <a:endParaRPr sz="1350">
                        <a:latin typeface="DM Sans"/>
                        <a:ea typeface="DM Sans"/>
                        <a:cs typeface="DM Sans"/>
                        <a:sym typeface="DM Sans"/>
                      </a:endParaRPr>
                    </a:p>
                  </a:txBody>
                  <a:tcPr marT="91425" marB="91425" marR="91425" marL="91425"/>
                </a:tc>
              </a:tr>
              <a:tr h="381000">
                <a:tc>
                  <a:txBody>
                    <a:bodyPr/>
                    <a:lstStyle/>
                    <a:p>
                      <a:pPr indent="0" lvl="0" marL="0" rtl="0" algn="ctr">
                        <a:spcBef>
                          <a:spcPts val="0"/>
                        </a:spcBef>
                        <a:spcAft>
                          <a:spcPts val="0"/>
                        </a:spcAft>
                        <a:buNone/>
                      </a:pPr>
                      <a:r>
                        <a:rPr lang="es" sz="1350">
                          <a:latin typeface="DM Sans"/>
                          <a:ea typeface="DM Sans"/>
                          <a:cs typeface="DM Sans"/>
                          <a:sym typeface="DM Sans"/>
                        </a:rPr>
                        <a:t>Mucho trabajo en pocas líneas de código</a:t>
                      </a:r>
                      <a:endParaRPr sz="1350">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lang="es" sz="1350">
                          <a:latin typeface="DM Sans"/>
                          <a:ea typeface="DM Sans"/>
                          <a:cs typeface="DM Sans"/>
                          <a:sym typeface="DM Sans"/>
                        </a:rPr>
                        <a:t>Se pueden cometer typos que dificultan el análisis</a:t>
                      </a:r>
                      <a:endParaRPr sz="1350">
                        <a:latin typeface="DM Sans"/>
                        <a:ea typeface="DM Sans"/>
                        <a:cs typeface="DM Sans"/>
                        <a:sym typeface="DM Sans"/>
                      </a:endParaRPr>
                    </a:p>
                  </a:txBody>
                  <a:tcPr marT="91425" marB="91425" marR="91425" marL="91425"/>
                </a:tc>
              </a:tr>
            </a:tbl>
          </a:graphicData>
        </a:graphic>
      </p:graphicFrame>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grpSp>
        <p:nvGrpSpPr>
          <p:cNvPr id="1443" name="Google Shape;1443;p178"/>
          <p:cNvGrpSpPr/>
          <p:nvPr/>
        </p:nvGrpSpPr>
        <p:grpSpPr>
          <a:xfrm>
            <a:off x="473370" y="619431"/>
            <a:ext cx="738905" cy="738905"/>
            <a:chOff x="575612" y="1950748"/>
            <a:chExt cx="431100" cy="431100"/>
          </a:xfrm>
        </p:grpSpPr>
        <p:sp>
          <p:nvSpPr>
            <p:cNvPr id="1444" name="Google Shape;1444;p178"/>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45" name="Google Shape;1445;p178"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1446" name="Google Shape;1446;p178"/>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1447" name="Google Shape;1447;p178"/>
          <p:cNvSpPr txBox="1"/>
          <p:nvPr/>
        </p:nvSpPr>
        <p:spPr>
          <a:xfrm>
            <a:off x="501450" y="1324950"/>
            <a:ext cx="81411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000">
                <a:solidFill>
                  <a:srgbClr val="B7B7B7"/>
                </a:solidFill>
                <a:latin typeface="DM Sans"/>
                <a:ea typeface="DM Sans"/>
                <a:cs typeface="DM Sans"/>
                <a:sym typeface="DM Sans"/>
              </a:rPr>
              <a:t>¿La regular expression [a-z] extrae solo las letras a y z de los documentos de análisis?</a:t>
            </a:r>
            <a:endParaRPr sz="3000">
              <a:solidFill>
                <a:srgbClr val="B7B7B7"/>
              </a:solidFill>
              <a:latin typeface="DM Sans"/>
              <a:ea typeface="DM Sans"/>
              <a:cs typeface="DM Sans"/>
              <a:sym typeface="DM Sans"/>
            </a:endParaRPr>
          </a:p>
          <a:p>
            <a:pPr indent="0" lvl="0" marL="0" rtl="0" algn="l">
              <a:spcBef>
                <a:spcPts val="0"/>
              </a:spcBef>
              <a:spcAft>
                <a:spcPts val="0"/>
              </a:spcAft>
              <a:buNone/>
            </a:pPr>
            <a:r>
              <a:t/>
            </a:r>
            <a:endParaRPr sz="3000">
              <a:solidFill>
                <a:srgbClr val="B7B7B7"/>
              </a:solidFill>
              <a:latin typeface="DM Sans"/>
              <a:ea typeface="DM Sans"/>
              <a:cs typeface="DM Sans"/>
              <a:sym typeface="DM Sans"/>
            </a:endParaRPr>
          </a:p>
          <a:p>
            <a:pPr indent="0" lvl="0" marL="0" rtl="0" algn="l">
              <a:spcBef>
                <a:spcPts val="0"/>
              </a:spcBef>
              <a:spcAft>
                <a:spcPts val="0"/>
              </a:spcAft>
              <a:buNone/>
            </a:pPr>
            <a:r>
              <a:rPr b="1" lang="es" sz="3000">
                <a:solidFill>
                  <a:srgbClr val="B7B7B7"/>
                </a:solidFill>
                <a:latin typeface="DM Sans"/>
                <a:ea typeface="DM Sans"/>
                <a:cs typeface="DM Sans"/>
                <a:sym typeface="DM Sans"/>
              </a:rPr>
              <a:t>Verdadero/Falso</a:t>
            </a:r>
            <a:r>
              <a:rPr lang="es" sz="3000">
                <a:solidFill>
                  <a:srgbClr val="B7B7B7"/>
                </a:solidFill>
                <a:latin typeface="DM Sans"/>
                <a:ea typeface="DM Sans"/>
                <a:cs typeface="DM Sans"/>
                <a:sym typeface="DM Sans"/>
              </a:rPr>
              <a:t> </a:t>
            </a:r>
            <a:endParaRPr sz="3000">
              <a:solidFill>
                <a:srgbClr val="B7B7B7"/>
              </a:solidFill>
              <a:latin typeface="DM Sans"/>
              <a:ea typeface="DM Sans"/>
              <a:cs typeface="DM Sans"/>
              <a:sym typeface="DM Sans"/>
            </a:endParaRPr>
          </a:p>
        </p:txBody>
      </p:sp>
      <p:sp>
        <p:nvSpPr>
          <p:cNvPr id="1448" name="Google Shape;1448;p178"/>
          <p:cNvSpPr txBox="1"/>
          <p:nvPr/>
        </p:nvSpPr>
        <p:spPr>
          <a:xfrm>
            <a:off x="629725" y="400740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83AEFB"/>
                </a:solidFill>
                <a:latin typeface="DM Sans"/>
                <a:ea typeface="DM Sans"/>
                <a:cs typeface="DM Sans"/>
                <a:sym typeface="DM Sans"/>
              </a:rPr>
              <a:t>Contesta en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grpSp>
        <p:nvGrpSpPr>
          <p:cNvPr id="1453" name="Google Shape;1453;p179"/>
          <p:cNvGrpSpPr/>
          <p:nvPr/>
        </p:nvGrpSpPr>
        <p:grpSpPr>
          <a:xfrm>
            <a:off x="473370" y="619431"/>
            <a:ext cx="738905" cy="738905"/>
            <a:chOff x="575612" y="1950748"/>
            <a:chExt cx="431100" cy="431100"/>
          </a:xfrm>
        </p:grpSpPr>
        <p:sp>
          <p:nvSpPr>
            <p:cNvPr id="1454" name="Google Shape;1454;p179"/>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55" name="Google Shape;1455;p179"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1456" name="Google Shape;1456;p179"/>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1457" name="Google Shape;1457;p179"/>
          <p:cNvSpPr txBox="1"/>
          <p:nvPr/>
        </p:nvSpPr>
        <p:spPr>
          <a:xfrm>
            <a:off x="501450" y="1687425"/>
            <a:ext cx="81411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3000">
                <a:solidFill>
                  <a:srgbClr val="B7B7B7"/>
                </a:solidFill>
                <a:latin typeface="DM Sans"/>
                <a:ea typeface="DM Sans"/>
                <a:cs typeface="DM Sans"/>
                <a:sym typeface="DM Sans"/>
              </a:rPr>
              <a:t>Falso</a:t>
            </a:r>
            <a:endParaRPr b="1" sz="3000">
              <a:solidFill>
                <a:srgbClr val="B7B7B7"/>
              </a:solidFill>
              <a:latin typeface="DM Sans"/>
              <a:ea typeface="DM Sans"/>
              <a:cs typeface="DM Sans"/>
              <a:sym typeface="DM Sans"/>
            </a:endParaRPr>
          </a:p>
          <a:p>
            <a:pPr indent="0" lvl="0" marL="0" rtl="0" algn="l">
              <a:spcBef>
                <a:spcPts val="0"/>
              </a:spcBef>
              <a:spcAft>
                <a:spcPts val="0"/>
              </a:spcAft>
              <a:buNone/>
            </a:pPr>
            <a:r>
              <a:rPr lang="es" sz="3000">
                <a:solidFill>
                  <a:srgbClr val="B7B7B7"/>
                </a:solidFill>
                <a:latin typeface="DM Sans"/>
                <a:ea typeface="DM Sans"/>
                <a:cs typeface="DM Sans"/>
                <a:sym typeface="DM Sans"/>
              </a:rPr>
              <a:t>Recuerden que la expresión [a-z] permite extraer caracteres entre la a y la z de cualquier texto y no solo las letras a y z. </a:t>
            </a:r>
            <a:endParaRPr sz="3000">
              <a:solidFill>
                <a:srgbClr val="B7B7B7"/>
              </a:solidFill>
              <a:latin typeface="DM Sans"/>
              <a:ea typeface="DM Sans"/>
              <a:cs typeface="DM Sans"/>
              <a:sym typeface="DM Sans"/>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180"/>
          <p:cNvSpPr txBox="1"/>
          <p:nvPr/>
        </p:nvSpPr>
        <p:spPr>
          <a:xfrm>
            <a:off x="1404863"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83AEFB"/>
                </a:solidFill>
                <a:latin typeface="DM Sans"/>
                <a:ea typeface="DM Sans"/>
                <a:cs typeface="DM Sans"/>
                <a:sym typeface="DM Sans"/>
              </a:rPr>
              <a:t>Bag of Words</a:t>
            </a:r>
            <a:endParaRPr b="1" sz="4000">
              <a:solidFill>
                <a:srgbClr val="83AEFB"/>
              </a:solidFill>
              <a:latin typeface="DM Sans"/>
              <a:ea typeface="DM Sans"/>
              <a:cs typeface="DM Sans"/>
              <a:sym typeface="DM Sans"/>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18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Definición</a:t>
            </a:r>
            <a:endParaRPr b="1" sz="4000">
              <a:solidFill>
                <a:schemeClr val="dk1"/>
              </a:solidFill>
              <a:latin typeface="DM Sans"/>
              <a:ea typeface="DM Sans"/>
              <a:cs typeface="DM Sans"/>
              <a:sym typeface="DM Sans"/>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sp>
        <p:nvSpPr>
          <p:cNvPr id="1472" name="Google Shape;1472;p182"/>
          <p:cNvSpPr txBox="1"/>
          <p:nvPr/>
        </p:nvSpPr>
        <p:spPr>
          <a:xfrm>
            <a:off x="473350" y="468000"/>
            <a:ext cx="8141100" cy="544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2600">
                <a:solidFill>
                  <a:schemeClr val="dk1"/>
                </a:solidFill>
                <a:latin typeface="DM Sans"/>
                <a:ea typeface="DM Sans"/>
                <a:cs typeface="DM Sans"/>
                <a:sym typeface="DM Sans"/>
              </a:rPr>
              <a:t>Bag of Words</a:t>
            </a:r>
            <a:endParaRPr b="1" i="0" sz="2600" u="none" cap="none" strike="noStrike">
              <a:solidFill>
                <a:schemeClr val="dk1"/>
              </a:solidFill>
              <a:latin typeface="DM Sans"/>
              <a:ea typeface="DM Sans"/>
              <a:cs typeface="DM Sans"/>
              <a:sym typeface="DM Sans"/>
            </a:endParaRPr>
          </a:p>
        </p:txBody>
      </p:sp>
      <p:sp>
        <p:nvSpPr>
          <p:cNvPr id="1473" name="Google Shape;1473;p182"/>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74" name="Google Shape;1474;p182"/>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75" name="Google Shape;1475;p182"/>
          <p:cNvSpPr txBox="1"/>
          <p:nvPr/>
        </p:nvSpPr>
        <p:spPr>
          <a:xfrm>
            <a:off x="689800" y="1072950"/>
            <a:ext cx="4924500" cy="3612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800">
                <a:solidFill>
                  <a:schemeClr val="dk1"/>
                </a:solidFill>
                <a:highlight>
                  <a:schemeClr val="lt1"/>
                </a:highlight>
                <a:latin typeface="DM Sans"/>
                <a:ea typeface="DM Sans"/>
                <a:cs typeface="DM Sans"/>
                <a:sym typeface="DM Sans"/>
              </a:rPr>
              <a:t>Un modelo de bolsa de palabras, o BoW, es una forma de extraer características del texto para usar en el modelado, como con algoritmos de aprendizaje automático.</a:t>
            </a:r>
            <a:endParaRPr sz="1800">
              <a:solidFill>
                <a:schemeClr val="dk1"/>
              </a:solidFill>
              <a:highlight>
                <a:schemeClr val="lt1"/>
              </a:highlight>
              <a:latin typeface="DM Sans"/>
              <a:ea typeface="DM Sans"/>
              <a:cs typeface="DM Sans"/>
              <a:sym typeface="DM Sans"/>
            </a:endParaRPr>
          </a:p>
          <a:p>
            <a:pPr indent="0" lvl="0" marL="0" rtl="0" algn="l">
              <a:lnSpc>
                <a:spcPct val="150000"/>
              </a:lnSpc>
              <a:spcBef>
                <a:spcPts val="1000"/>
              </a:spcBef>
              <a:spcAft>
                <a:spcPts val="0"/>
              </a:spcAft>
              <a:buNone/>
            </a:pPr>
            <a:r>
              <a:rPr lang="es" sz="1800">
                <a:solidFill>
                  <a:schemeClr val="dk1"/>
                </a:solidFill>
                <a:highlight>
                  <a:schemeClr val="lt1"/>
                </a:highlight>
                <a:latin typeface="DM Sans"/>
                <a:ea typeface="DM Sans"/>
                <a:cs typeface="DM Sans"/>
                <a:sym typeface="DM Sans"/>
              </a:rPr>
              <a:t>El enfoque es muy simple y flexible, y se puede usar de muchas maneras para extraer características de los documentos.</a:t>
            </a:r>
            <a:endParaRPr sz="1800">
              <a:solidFill>
                <a:schemeClr val="dk1"/>
              </a:solidFill>
              <a:highlight>
                <a:schemeClr val="lt1"/>
              </a:highlight>
              <a:latin typeface="DM Sans"/>
              <a:ea typeface="DM Sans"/>
              <a:cs typeface="DM Sans"/>
              <a:sym typeface="DM Sans"/>
            </a:endParaRPr>
          </a:p>
          <a:p>
            <a:pPr indent="0" lvl="0" marL="0" rtl="0" algn="l">
              <a:lnSpc>
                <a:spcPct val="150000"/>
              </a:lnSpc>
              <a:spcBef>
                <a:spcPts val="1000"/>
              </a:spcBef>
              <a:spcAft>
                <a:spcPts val="1000"/>
              </a:spcAft>
              <a:buNone/>
            </a:pPr>
            <a:r>
              <a:t/>
            </a:r>
            <a:endParaRPr sz="1700">
              <a:solidFill>
                <a:schemeClr val="dk1"/>
              </a:solidFill>
              <a:highlight>
                <a:schemeClr val="lt1"/>
              </a:highlight>
              <a:latin typeface="DM Sans"/>
              <a:ea typeface="DM Sans"/>
              <a:cs typeface="DM Sans"/>
              <a:sym typeface="DM Sans"/>
            </a:endParaRPr>
          </a:p>
        </p:txBody>
      </p:sp>
      <p:pic>
        <p:nvPicPr>
          <p:cNvPr id="1476" name="Google Shape;1476;p182"/>
          <p:cNvPicPr preferRelativeResize="0"/>
          <p:nvPr/>
        </p:nvPicPr>
        <p:blipFill>
          <a:blip r:embed="rId3">
            <a:alphaModFix/>
          </a:blip>
          <a:stretch>
            <a:fillRect/>
          </a:stretch>
        </p:blipFill>
        <p:spPr>
          <a:xfrm>
            <a:off x="7847625" y="468000"/>
            <a:ext cx="702374" cy="702374"/>
          </a:xfrm>
          <a:prstGeom prst="rect">
            <a:avLst/>
          </a:prstGeom>
          <a:noFill/>
          <a:ln>
            <a:noFill/>
          </a:ln>
        </p:spPr>
      </p:pic>
      <p:pic>
        <p:nvPicPr>
          <p:cNvPr id="1477" name="Google Shape;1477;p182"/>
          <p:cNvPicPr preferRelativeResize="0"/>
          <p:nvPr/>
        </p:nvPicPr>
        <p:blipFill>
          <a:blip r:embed="rId4">
            <a:alphaModFix/>
          </a:blip>
          <a:stretch>
            <a:fillRect/>
          </a:stretch>
        </p:blipFill>
        <p:spPr>
          <a:xfrm>
            <a:off x="5614300" y="1170375"/>
            <a:ext cx="2872275" cy="2872275"/>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183"/>
          <p:cNvSpPr txBox="1"/>
          <p:nvPr/>
        </p:nvSpPr>
        <p:spPr>
          <a:xfrm>
            <a:off x="473350" y="468000"/>
            <a:ext cx="8141100" cy="544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2600">
                <a:solidFill>
                  <a:schemeClr val="dk1"/>
                </a:solidFill>
                <a:latin typeface="DM Sans"/>
                <a:ea typeface="DM Sans"/>
                <a:cs typeface="DM Sans"/>
                <a:sym typeface="DM Sans"/>
              </a:rPr>
              <a:t>Bag of words</a:t>
            </a:r>
            <a:endParaRPr b="1" i="0" sz="2600" u="none" cap="none" strike="noStrike">
              <a:solidFill>
                <a:schemeClr val="dk1"/>
              </a:solidFill>
              <a:latin typeface="DM Sans"/>
              <a:ea typeface="DM Sans"/>
              <a:cs typeface="DM Sans"/>
              <a:sym typeface="DM Sans"/>
            </a:endParaRPr>
          </a:p>
        </p:txBody>
      </p:sp>
      <p:sp>
        <p:nvSpPr>
          <p:cNvPr id="1483" name="Google Shape;1483;p183"/>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84" name="Google Shape;1484;p183"/>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85" name="Google Shape;1485;p183"/>
          <p:cNvSpPr txBox="1"/>
          <p:nvPr/>
        </p:nvSpPr>
        <p:spPr>
          <a:xfrm>
            <a:off x="689800" y="1072950"/>
            <a:ext cx="4924500" cy="30837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800">
                <a:solidFill>
                  <a:schemeClr val="dk1"/>
                </a:solidFill>
                <a:highlight>
                  <a:schemeClr val="lt1"/>
                </a:highlight>
                <a:latin typeface="DM Sans"/>
                <a:ea typeface="DM Sans"/>
                <a:cs typeface="DM Sans"/>
                <a:sym typeface="DM Sans"/>
              </a:rPr>
              <a:t>Una bolsa de palabras es una representación de texto que describe la ocurrencia de palabras dentro de un documento, lo cual implica dos cosas:</a:t>
            </a:r>
            <a:endParaRPr sz="1800">
              <a:solidFill>
                <a:schemeClr val="dk1"/>
              </a:solidFill>
              <a:highlight>
                <a:schemeClr val="lt1"/>
              </a:highlight>
              <a:latin typeface="DM Sans"/>
              <a:ea typeface="DM Sans"/>
              <a:cs typeface="DM Sans"/>
              <a:sym typeface="DM Sans"/>
            </a:endParaRPr>
          </a:p>
          <a:p>
            <a:pPr indent="-342900" lvl="0" marL="457200" rtl="0" algn="l">
              <a:lnSpc>
                <a:spcPct val="150000"/>
              </a:lnSpc>
              <a:spcBef>
                <a:spcPts val="1000"/>
              </a:spcBef>
              <a:spcAft>
                <a:spcPts val="0"/>
              </a:spcAft>
              <a:buClr>
                <a:schemeClr val="dk1"/>
              </a:buClr>
              <a:buSzPts val="1800"/>
              <a:buFont typeface="DM Sans"/>
              <a:buAutoNum type="arabicPeriod"/>
            </a:pPr>
            <a:r>
              <a:rPr lang="es" sz="1800">
                <a:solidFill>
                  <a:schemeClr val="dk1"/>
                </a:solidFill>
                <a:highlight>
                  <a:schemeClr val="lt1"/>
                </a:highlight>
                <a:latin typeface="DM Sans"/>
                <a:ea typeface="DM Sans"/>
                <a:cs typeface="DM Sans"/>
                <a:sym typeface="DM Sans"/>
              </a:rPr>
              <a:t>Un vocabulario de palabras conocidas.</a:t>
            </a:r>
            <a:endParaRPr sz="1800">
              <a:solidFill>
                <a:schemeClr val="dk1"/>
              </a:solidFill>
              <a:highlight>
                <a:schemeClr val="lt1"/>
              </a:highlight>
              <a:latin typeface="DM Sans"/>
              <a:ea typeface="DM Sans"/>
              <a:cs typeface="DM Sans"/>
              <a:sym typeface="DM Sans"/>
            </a:endParaRPr>
          </a:p>
          <a:p>
            <a:pPr indent="-342900" lvl="0" marL="457200" rtl="0" algn="l">
              <a:lnSpc>
                <a:spcPct val="150000"/>
              </a:lnSpc>
              <a:spcBef>
                <a:spcPts val="0"/>
              </a:spcBef>
              <a:spcAft>
                <a:spcPts val="0"/>
              </a:spcAft>
              <a:buClr>
                <a:schemeClr val="dk1"/>
              </a:buClr>
              <a:buSzPts val="1800"/>
              <a:buFont typeface="DM Sans"/>
              <a:buAutoNum type="arabicPeriod"/>
            </a:pPr>
            <a:r>
              <a:rPr lang="es" sz="1800">
                <a:solidFill>
                  <a:schemeClr val="dk1"/>
                </a:solidFill>
                <a:highlight>
                  <a:schemeClr val="lt1"/>
                </a:highlight>
                <a:latin typeface="DM Sans"/>
                <a:ea typeface="DM Sans"/>
                <a:cs typeface="DM Sans"/>
                <a:sym typeface="DM Sans"/>
              </a:rPr>
              <a:t>Una medida de la presencia de palabras conocidas.</a:t>
            </a:r>
            <a:endParaRPr sz="1700">
              <a:solidFill>
                <a:schemeClr val="dk1"/>
              </a:solidFill>
              <a:highlight>
                <a:schemeClr val="lt1"/>
              </a:highlight>
              <a:latin typeface="DM Sans"/>
              <a:ea typeface="DM Sans"/>
              <a:cs typeface="DM Sans"/>
              <a:sym typeface="DM Sans"/>
            </a:endParaRPr>
          </a:p>
        </p:txBody>
      </p:sp>
      <p:pic>
        <p:nvPicPr>
          <p:cNvPr id="1486" name="Google Shape;1486;p183"/>
          <p:cNvPicPr preferRelativeResize="0"/>
          <p:nvPr/>
        </p:nvPicPr>
        <p:blipFill>
          <a:blip r:embed="rId3">
            <a:alphaModFix/>
          </a:blip>
          <a:stretch>
            <a:fillRect/>
          </a:stretch>
        </p:blipFill>
        <p:spPr>
          <a:xfrm>
            <a:off x="7847625" y="468000"/>
            <a:ext cx="702374" cy="702374"/>
          </a:xfrm>
          <a:prstGeom prst="rect">
            <a:avLst/>
          </a:prstGeom>
          <a:noFill/>
          <a:ln>
            <a:noFill/>
          </a:ln>
        </p:spPr>
      </p:pic>
      <p:pic>
        <p:nvPicPr>
          <p:cNvPr id="1487" name="Google Shape;1487;p183"/>
          <p:cNvPicPr preferRelativeResize="0"/>
          <p:nvPr/>
        </p:nvPicPr>
        <p:blipFill>
          <a:blip r:embed="rId4">
            <a:alphaModFix/>
          </a:blip>
          <a:stretch>
            <a:fillRect/>
          </a:stretch>
        </p:blipFill>
        <p:spPr>
          <a:xfrm>
            <a:off x="5614313" y="1178663"/>
            <a:ext cx="2872275" cy="2872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0"/>
          <p:cNvSpPr txBox="1"/>
          <p:nvPr/>
        </p:nvSpPr>
        <p:spPr>
          <a:xfrm>
            <a:off x="501450" y="34255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Origen</a:t>
            </a:r>
            <a:endParaRPr b="1" i="0" sz="3000" u="none" cap="none" strike="noStrike">
              <a:solidFill>
                <a:schemeClr val="dk1"/>
              </a:solidFill>
              <a:latin typeface="DM Sans"/>
              <a:ea typeface="DM Sans"/>
              <a:cs typeface="DM Sans"/>
              <a:sym typeface="DM Sans"/>
            </a:endParaRPr>
          </a:p>
        </p:txBody>
      </p:sp>
      <p:sp>
        <p:nvSpPr>
          <p:cNvPr id="238" name="Google Shape;238;p40"/>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39" name="Google Shape;239;p40"/>
          <p:cNvPicPr preferRelativeResize="0"/>
          <p:nvPr/>
        </p:nvPicPr>
        <p:blipFill rotWithShape="1">
          <a:blip r:embed="rId3">
            <a:alphaModFix/>
          </a:blip>
          <a:srcRect b="0" l="0" r="0" t="2467"/>
          <a:stretch/>
        </p:blipFill>
        <p:spPr>
          <a:xfrm>
            <a:off x="926550" y="827825"/>
            <a:ext cx="6935526" cy="3177274"/>
          </a:xfrm>
          <a:prstGeom prst="rect">
            <a:avLst/>
          </a:prstGeom>
          <a:noFill/>
          <a:ln>
            <a:noFill/>
          </a:ln>
        </p:spPr>
      </p:pic>
      <p:pic>
        <p:nvPicPr>
          <p:cNvPr id="240" name="Google Shape;240;p40"/>
          <p:cNvPicPr preferRelativeResize="0"/>
          <p:nvPr/>
        </p:nvPicPr>
        <p:blipFill>
          <a:blip r:embed="rId4">
            <a:alphaModFix/>
          </a:blip>
          <a:stretch>
            <a:fillRect/>
          </a:stretch>
        </p:blipFill>
        <p:spPr>
          <a:xfrm>
            <a:off x="8014500" y="468000"/>
            <a:ext cx="600300" cy="600300"/>
          </a:xfrm>
          <a:prstGeom prst="rect">
            <a:avLst/>
          </a:prstGeom>
          <a:noFill/>
          <a:ln>
            <a:noFill/>
          </a:ln>
        </p:spPr>
      </p:pic>
      <p:sp>
        <p:nvSpPr>
          <p:cNvPr id="241" name="Google Shape;241;p40"/>
          <p:cNvSpPr txBox="1"/>
          <p:nvPr/>
        </p:nvSpPr>
        <p:spPr>
          <a:xfrm>
            <a:off x="475200" y="3939750"/>
            <a:ext cx="7996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Cerca de 1986 se </a:t>
            </a:r>
            <a:r>
              <a:rPr lang="es">
                <a:latin typeface="DM Sans"/>
                <a:ea typeface="DM Sans"/>
                <a:cs typeface="DM Sans"/>
                <a:sym typeface="DM Sans"/>
              </a:rPr>
              <a:t>desarrolló</a:t>
            </a:r>
            <a:r>
              <a:rPr lang="es">
                <a:latin typeface="DM Sans"/>
                <a:ea typeface="DM Sans"/>
                <a:cs typeface="DM Sans"/>
                <a:sym typeface="DM Sans"/>
              </a:rPr>
              <a:t> la idea del algoritmo backpropagation por medio de Geoff Hinton, David Rumelhart y Ronald Williams , resolviendo problemas </a:t>
            </a:r>
            <a:r>
              <a:rPr lang="es">
                <a:latin typeface="DM Sans"/>
                <a:ea typeface="DM Sans"/>
                <a:cs typeface="DM Sans"/>
                <a:sym typeface="DM Sans"/>
              </a:rPr>
              <a:t>clásicos</a:t>
            </a:r>
            <a:r>
              <a:rPr lang="es">
                <a:latin typeface="DM Sans"/>
                <a:ea typeface="DM Sans"/>
                <a:cs typeface="DM Sans"/>
                <a:sym typeface="DM Sans"/>
              </a:rPr>
              <a:t> de </a:t>
            </a:r>
            <a:r>
              <a:rPr lang="es">
                <a:latin typeface="DM Sans"/>
                <a:ea typeface="DM Sans"/>
                <a:cs typeface="DM Sans"/>
                <a:sym typeface="DM Sans"/>
              </a:rPr>
              <a:t>Perceptrón</a:t>
            </a:r>
            <a:r>
              <a:rPr lang="es">
                <a:latin typeface="DM Sans"/>
                <a:ea typeface="DM Sans"/>
                <a:cs typeface="DM Sans"/>
                <a:sym typeface="DM Sans"/>
              </a:rPr>
              <a:t> </a:t>
            </a:r>
            <a:endParaRPr>
              <a:latin typeface="DM Sans"/>
              <a:ea typeface="DM Sans"/>
              <a:cs typeface="DM Sans"/>
              <a:sym typeface="DM Sans"/>
            </a:endParaRPr>
          </a:p>
          <a:p>
            <a:pPr indent="0" lvl="0" marL="0" rtl="0" algn="l">
              <a:spcBef>
                <a:spcPts val="0"/>
              </a:spcBef>
              <a:spcAft>
                <a:spcPts val="0"/>
              </a:spcAft>
              <a:buNone/>
            </a:pPr>
            <a:r>
              <a:t/>
            </a:r>
            <a:endParaRPr b="1">
              <a:latin typeface="DM Sans"/>
              <a:ea typeface="DM Sans"/>
              <a:cs typeface="DM Sans"/>
              <a:sym typeface="DM Sans"/>
            </a:endParaRPr>
          </a:p>
          <a:p>
            <a:pPr indent="0" lvl="0" marL="0" rtl="0" algn="l">
              <a:spcBef>
                <a:spcPts val="0"/>
              </a:spcBef>
              <a:spcAft>
                <a:spcPts val="0"/>
              </a:spcAft>
              <a:buNone/>
            </a:pPr>
            <a:r>
              <a:rPr b="1" lang="es">
                <a:latin typeface="DM Sans"/>
                <a:ea typeface="DM Sans"/>
                <a:cs typeface="DM Sans"/>
                <a:sym typeface="DM Sans"/>
              </a:rPr>
              <a:t>Fuente:</a:t>
            </a:r>
            <a:r>
              <a:rPr lang="es">
                <a:solidFill>
                  <a:srgbClr val="83AEFB"/>
                </a:solidFill>
                <a:latin typeface="DM Sans"/>
                <a:ea typeface="DM Sans"/>
                <a:cs typeface="DM Sans"/>
                <a:sym typeface="DM Sans"/>
              </a:rPr>
              <a:t> </a:t>
            </a:r>
            <a:r>
              <a:rPr lang="es" u="sng">
                <a:solidFill>
                  <a:srgbClr val="83AEFB"/>
                </a:solidFill>
                <a:latin typeface="DM Sans"/>
                <a:ea typeface="DM Sans"/>
                <a:cs typeface="DM Sans"/>
                <a:sym typeface="DM Sans"/>
                <a:hlinkClick r:id="rId5">
                  <a:extLst>
                    <a:ext uri="{A12FA001-AC4F-418D-AE19-62706E023703}">
                      <ahyp:hlinkClr val="tx"/>
                    </a:ext>
                  </a:extLst>
                </a:hlinkClick>
              </a:rPr>
              <a:t>Origen Deep Learning</a:t>
            </a:r>
            <a:endParaRPr>
              <a:solidFill>
                <a:srgbClr val="83AEFB"/>
              </a:solidFill>
              <a:latin typeface="DM Sans"/>
              <a:ea typeface="DM Sans"/>
              <a:cs typeface="DM Sans"/>
              <a:sym typeface="DM Sans"/>
            </a:endParaRPr>
          </a:p>
        </p:txBody>
      </p:sp>
      <p:sp>
        <p:nvSpPr>
          <p:cNvPr id="242" name="Google Shape;242;p40"/>
          <p:cNvSpPr/>
          <p:nvPr/>
        </p:nvSpPr>
        <p:spPr>
          <a:xfrm>
            <a:off x="4416900" y="942850"/>
            <a:ext cx="1340700" cy="3062400"/>
          </a:xfrm>
          <a:prstGeom prst="rect">
            <a:avLst/>
          </a:prstGeom>
          <a:noFill/>
          <a:ln cap="flat" cmpd="sng" w="19050">
            <a:solidFill>
              <a:srgbClr val="EA9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1" name="Shape 1491"/>
        <p:cNvGrpSpPr/>
        <p:nvPr/>
      </p:nvGrpSpPr>
      <p:grpSpPr>
        <a:xfrm>
          <a:off x="0" y="0"/>
          <a:ext cx="0" cy="0"/>
          <a:chOff x="0" y="0"/>
          <a:chExt cx="0" cy="0"/>
        </a:xfrm>
      </p:grpSpPr>
      <p:sp>
        <p:nvSpPr>
          <p:cNvPr id="1492" name="Google Shape;1492;p184"/>
          <p:cNvSpPr txBox="1"/>
          <p:nvPr/>
        </p:nvSpPr>
        <p:spPr>
          <a:xfrm>
            <a:off x="473350" y="468000"/>
            <a:ext cx="8141100" cy="544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2600">
                <a:solidFill>
                  <a:schemeClr val="dk1"/>
                </a:solidFill>
                <a:latin typeface="DM Sans"/>
                <a:ea typeface="DM Sans"/>
                <a:cs typeface="DM Sans"/>
                <a:sym typeface="DM Sans"/>
              </a:rPr>
              <a:t>Bag of words</a:t>
            </a:r>
            <a:endParaRPr b="1" i="0" sz="2600" u="none" cap="none" strike="noStrike">
              <a:solidFill>
                <a:schemeClr val="dk1"/>
              </a:solidFill>
              <a:latin typeface="DM Sans"/>
              <a:ea typeface="DM Sans"/>
              <a:cs typeface="DM Sans"/>
              <a:sym typeface="DM Sans"/>
            </a:endParaRPr>
          </a:p>
        </p:txBody>
      </p:sp>
      <p:sp>
        <p:nvSpPr>
          <p:cNvPr id="1493" name="Google Shape;1493;p184"/>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94" name="Google Shape;1494;p184"/>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95" name="Google Shape;1495;p184"/>
          <p:cNvSpPr txBox="1"/>
          <p:nvPr/>
        </p:nvSpPr>
        <p:spPr>
          <a:xfrm>
            <a:off x="689800" y="1072950"/>
            <a:ext cx="4924500" cy="3499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800">
                <a:solidFill>
                  <a:schemeClr val="dk1"/>
                </a:solidFill>
                <a:highlight>
                  <a:schemeClr val="lt1"/>
                </a:highlight>
                <a:latin typeface="DM Sans"/>
                <a:ea typeface="DM Sans"/>
                <a:cs typeface="DM Sans"/>
                <a:sym typeface="DM Sans"/>
              </a:rPr>
              <a:t>Un supuesto importante es que solo del contenido podemos aprender algo sobre el significado del documento.</a:t>
            </a:r>
            <a:endParaRPr sz="1800">
              <a:solidFill>
                <a:schemeClr val="dk1"/>
              </a:solidFill>
              <a:highlight>
                <a:schemeClr val="lt1"/>
              </a:highlight>
              <a:latin typeface="DM Sans"/>
              <a:ea typeface="DM Sans"/>
              <a:cs typeface="DM Sans"/>
              <a:sym typeface="DM Sans"/>
            </a:endParaRPr>
          </a:p>
          <a:p>
            <a:pPr indent="0" lvl="0" marL="0" rtl="0" algn="l">
              <a:lnSpc>
                <a:spcPct val="150000"/>
              </a:lnSpc>
              <a:spcBef>
                <a:spcPts val="1000"/>
              </a:spcBef>
              <a:spcAft>
                <a:spcPts val="1000"/>
              </a:spcAft>
              <a:buNone/>
            </a:pPr>
            <a:r>
              <a:rPr lang="es" sz="1800">
                <a:solidFill>
                  <a:schemeClr val="dk1"/>
                </a:solidFill>
                <a:highlight>
                  <a:schemeClr val="lt1"/>
                </a:highlight>
                <a:latin typeface="DM Sans"/>
                <a:ea typeface="DM Sans"/>
                <a:cs typeface="DM Sans"/>
                <a:sym typeface="DM Sans"/>
              </a:rPr>
              <a:t>La bolsa de palabras puede ser tan simple o compleja como queramos. La complejidad viene tanto al decidir cómo diseñar el vocabulario de palabras conocidas o cómo calificar la presencia de palabras conocidas.</a:t>
            </a:r>
            <a:endParaRPr sz="1800">
              <a:solidFill>
                <a:schemeClr val="dk1"/>
              </a:solidFill>
              <a:highlight>
                <a:schemeClr val="lt1"/>
              </a:highlight>
              <a:latin typeface="DM Sans"/>
              <a:ea typeface="DM Sans"/>
              <a:cs typeface="DM Sans"/>
              <a:sym typeface="DM Sans"/>
            </a:endParaRPr>
          </a:p>
        </p:txBody>
      </p:sp>
      <p:pic>
        <p:nvPicPr>
          <p:cNvPr id="1496" name="Google Shape;1496;p184"/>
          <p:cNvPicPr preferRelativeResize="0"/>
          <p:nvPr/>
        </p:nvPicPr>
        <p:blipFill>
          <a:blip r:embed="rId3">
            <a:alphaModFix/>
          </a:blip>
          <a:stretch>
            <a:fillRect/>
          </a:stretch>
        </p:blipFill>
        <p:spPr>
          <a:xfrm>
            <a:off x="7847625" y="468000"/>
            <a:ext cx="702374" cy="702374"/>
          </a:xfrm>
          <a:prstGeom prst="rect">
            <a:avLst/>
          </a:prstGeom>
          <a:noFill/>
          <a:ln>
            <a:noFill/>
          </a:ln>
        </p:spPr>
      </p:pic>
      <p:pic>
        <p:nvPicPr>
          <p:cNvPr id="1497" name="Google Shape;1497;p184"/>
          <p:cNvPicPr preferRelativeResize="0"/>
          <p:nvPr/>
        </p:nvPicPr>
        <p:blipFill>
          <a:blip r:embed="rId4">
            <a:alphaModFix/>
          </a:blip>
          <a:stretch>
            <a:fillRect/>
          </a:stretch>
        </p:blipFill>
        <p:spPr>
          <a:xfrm>
            <a:off x="5614313" y="1267800"/>
            <a:ext cx="2872275" cy="2872275"/>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sp>
        <p:nvSpPr>
          <p:cNvPr id="1502" name="Google Shape;1502;p18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Aplicaciones</a:t>
            </a:r>
            <a:endParaRPr b="1" sz="4000">
              <a:solidFill>
                <a:schemeClr val="dk1"/>
              </a:solidFill>
              <a:latin typeface="DM Sans"/>
              <a:ea typeface="DM Sans"/>
              <a:cs typeface="DM Sans"/>
              <a:sym typeface="DM Sans"/>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186"/>
          <p:cNvSpPr txBox="1"/>
          <p:nvPr/>
        </p:nvSpPr>
        <p:spPr>
          <a:xfrm>
            <a:off x="473350" y="468000"/>
            <a:ext cx="8141100" cy="544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2600">
                <a:solidFill>
                  <a:schemeClr val="dk1"/>
                </a:solidFill>
                <a:latin typeface="DM Sans"/>
                <a:ea typeface="DM Sans"/>
                <a:cs typeface="DM Sans"/>
                <a:sym typeface="DM Sans"/>
              </a:rPr>
              <a:t>NLP</a:t>
            </a:r>
            <a:endParaRPr b="1" i="0" sz="2600" u="none" cap="none" strike="noStrike">
              <a:solidFill>
                <a:schemeClr val="dk1"/>
              </a:solidFill>
              <a:latin typeface="DM Sans"/>
              <a:ea typeface="DM Sans"/>
              <a:cs typeface="DM Sans"/>
              <a:sym typeface="DM Sans"/>
            </a:endParaRPr>
          </a:p>
        </p:txBody>
      </p:sp>
      <p:sp>
        <p:nvSpPr>
          <p:cNvPr id="1508" name="Google Shape;1508;p186"/>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09" name="Google Shape;1509;p186"/>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10" name="Google Shape;1510;p186"/>
          <p:cNvSpPr txBox="1"/>
          <p:nvPr/>
        </p:nvSpPr>
        <p:spPr>
          <a:xfrm>
            <a:off x="637325" y="1170375"/>
            <a:ext cx="4924500" cy="3193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s" sz="1700">
                <a:solidFill>
                  <a:schemeClr val="dk1"/>
                </a:solidFill>
                <a:highlight>
                  <a:schemeClr val="lt1"/>
                </a:highlight>
                <a:latin typeface="DM Sans"/>
                <a:ea typeface="DM Sans"/>
                <a:cs typeface="DM Sans"/>
                <a:sym typeface="DM Sans"/>
              </a:rPr>
              <a:t>El modelo de bolsa de palabras se usa ampliamente en el procesamiento del lenguaje natural y la recuperación de información (IR). También se usa con bastante frecuencia en los métodos de clasificación de documentos donde la frecuencia de aparición de cada palabra se usa como una característica para entrenar un clasificador.</a:t>
            </a:r>
            <a:endParaRPr sz="1700">
              <a:solidFill>
                <a:schemeClr val="dk1"/>
              </a:solidFill>
              <a:highlight>
                <a:schemeClr val="lt1"/>
              </a:highlight>
              <a:latin typeface="DM Sans"/>
              <a:ea typeface="DM Sans"/>
              <a:cs typeface="DM Sans"/>
              <a:sym typeface="DM Sans"/>
            </a:endParaRPr>
          </a:p>
        </p:txBody>
      </p:sp>
      <p:pic>
        <p:nvPicPr>
          <p:cNvPr id="1511" name="Google Shape;1511;p186"/>
          <p:cNvPicPr preferRelativeResize="0"/>
          <p:nvPr/>
        </p:nvPicPr>
        <p:blipFill>
          <a:blip r:embed="rId3">
            <a:alphaModFix/>
          </a:blip>
          <a:stretch>
            <a:fillRect/>
          </a:stretch>
        </p:blipFill>
        <p:spPr>
          <a:xfrm>
            <a:off x="7847625" y="468000"/>
            <a:ext cx="702374" cy="702374"/>
          </a:xfrm>
          <a:prstGeom prst="rect">
            <a:avLst/>
          </a:prstGeom>
          <a:noFill/>
          <a:ln>
            <a:noFill/>
          </a:ln>
        </p:spPr>
      </p:pic>
      <p:pic>
        <p:nvPicPr>
          <p:cNvPr id="1512" name="Google Shape;1512;p186"/>
          <p:cNvPicPr preferRelativeResize="0"/>
          <p:nvPr/>
        </p:nvPicPr>
        <p:blipFill>
          <a:blip r:embed="rId4">
            <a:alphaModFix/>
          </a:blip>
          <a:stretch>
            <a:fillRect/>
          </a:stretch>
        </p:blipFill>
        <p:spPr>
          <a:xfrm>
            <a:off x="5614313" y="1135613"/>
            <a:ext cx="2872275" cy="2872275"/>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6" name="Shape 1516"/>
        <p:cNvGrpSpPr/>
        <p:nvPr/>
      </p:nvGrpSpPr>
      <p:grpSpPr>
        <a:xfrm>
          <a:off x="0" y="0"/>
          <a:ext cx="0" cy="0"/>
          <a:chOff x="0" y="0"/>
          <a:chExt cx="0" cy="0"/>
        </a:xfrm>
      </p:grpSpPr>
      <p:sp>
        <p:nvSpPr>
          <p:cNvPr id="1517" name="Google Shape;1517;p187"/>
          <p:cNvSpPr txBox="1"/>
          <p:nvPr/>
        </p:nvSpPr>
        <p:spPr>
          <a:xfrm>
            <a:off x="473350" y="468000"/>
            <a:ext cx="8141100" cy="544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2600">
                <a:solidFill>
                  <a:schemeClr val="dk1"/>
                </a:solidFill>
                <a:latin typeface="DM Sans"/>
                <a:ea typeface="DM Sans"/>
                <a:cs typeface="DM Sans"/>
                <a:sym typeface="DM Sans"/>
              </a:rPr>
              <a:t>Computer vision</a:t>
            </a:r>
            <a:endParaRPr b="1" i="0" sz="2600" u="none" cap="none" strike="noStrike">
              <a:solidFill>
                <a:schemeClr val="dk1"/>
              </a:solidFill>
              <a:latin typeface="DM Sans"/>
              <a:ea typeface="DM Sans"/>
              <a:cs typeface="DM Sans"/>
              <a:sym typeface="DM Sans"/>
            </a:endParaRPr>
          </a:p>
        </p:txBody>
      </p:sp>
      <p:sp>
        <p:nvSpPr>
          <p:cNvPr id="1518" name="Google Shape;1518;p187"/>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19" name="Google Shape;1519;p187"/>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20" name="Google Shape;1520;p187"/>
          <p:cNvSpPr txBox="1"/>
          <p:nvPr/>
        </p:nvSpPr>
        <p:spPr>
          <a:xfrm>
            <a:off x="637325" y="1170375"/>
            <a:ext cx="4924500" cy="2409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s" sz="1700">
                <a:solidFill>
                  <a:schemeClr val="dk1"/>
                </a:solidFill>
                <a:highlight>
                  <a:schemeClr val="lt1"/>
                </a:highlight>
                <a:latin typeface="DM Sans"/>
                <a:ea typeface="DM Sans"/>
                <a:cs typeface="DM Sans"/>
                <a:sym typeface="DM Sans"/>
              </a:rPr>
              <a:t>El modelo de bolsa de palabras se puede utilizar en problemas de visión por computadora con el fin de detectar patrones, anomalías o secuencias específicas que pueden ser utilizadas para generar modelos de Machine Learning o Deep Learning </a:t>
            </a:r>
            <a:endParaRPr sz="1700">
              <a:solidFill>
                <a:schemeClr val="dk1"/>
              </a:solidFill>
              <a:highlight>
                <a:schemeClr val="lt1"/>
              </a:highlight>
              <a:latin typeface="DM Sans"/>
              <a:ea typeface="DM Sans"/>
              <a:cs typeface="DM Sans"/>
              <a:sym typeface="DM Sans"/>
            </a:endParaRPr>
          </a:p>
        </p:txBody>
      </p:sp>
      <p:pic>
        <p:nvPicPr>
          <p:cNvPr id="1521" name="Google Shape;1521;p187"/>
          <p:cNvPicPr preferRelativeResize="0"/>
          <p:nvPr/>
        </p:nvPicPr>
        <p:blipFill>
          <a:blip r:embed="rId3">
            <a:alphaModFix/>
          </a:blip>
          <a:stretch>
            <a:fillRect/>
          </a:stretch>
        </p:blipFill>
        <p:spPr>
          <a:xfrm>
            <a:off x="7847625" y="468000"/>
            <a:ext cx="702374" cy="702374"/>
          </a:xfrm>
          <a:prstGeom prst="rect">
            <a:avLst/>
          </a:prstGeom>
          <a:noFill/>
          <a:ln>
            <a:noFill/>
          </a:ln>
        </p:spPr>
      </p:pic>
      <p:pic>
        <p:nvPicPr>
          <p:cNvPr id="1522" name="Google Shape;1522;p187"/>
          <p:cNvPicPr preferRelativeResize="0"/>
          <p:nvPr/>
        </p:nvPicPr>
        <p:blipFill>
          <a:blip r:embed="rId4">
            <a:alphaModFix/>
          </a:blip>
          <a:stretch>
            <a:fillRect/>
          </a:stretch>
        </p:blipFill>
        <p:spPr>
          <a:xfrm>
            <a:off x="5614300" y="1247638"/>
            <a:ext cx="2872275" cy="2872275"/>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6" name="Shape 1526"/>
        <p:cNvGrpSpPr/>
        <p:nvPr/>
      </p:nvGrpSpPr>
      <p:grpSpPr>
        <a:xfrm>
          <a:off x="0" y="0"/>
          <a:ext cx="0" cy="0"/>
          <a:chOff x="0" y="0"/>
          <a:chExt cx="0" cy="0"/>
        </a:xfrm>
      </p:grpSpPr>
      <p:sp>
        <p:nvSpPr>
          <p:cNvPr id="1527" name="Google Shape;1527;p188"/>
          <p:cNvSpPr txBox="1"/>
          <p:nvPr/>
        </p:nvSpPr>
        <p:spPr>
          <a:xfrm>
            <a:off x="473350" y="468000"/>
            <a:ext cx="8141100" cy="544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2600">
                <a:solidFill>
                  <a:schemeClr val="dk1"/>
                </a:solidFill>
                <a:latin typeface="DM Sans"/>
                <a:ea typeface="DM Sans"/>
                <a:cs typeface="DM Sans"/>
                <a:sym typeface="DM Sans"/>
              </a:rPr>
              <a:t>Feature Generation</a:t>
            </a:r>
            <a:endParaRPr b="1" i="0" sz="2600" u="none" cap="none" strike="noStrike">
              <a:solidFill>
                <a:schemeClr val="dk1"/>
              </a:solidFill>
              <a:latin typeface="DM Sans"/>
              <a:ea typeface="DM Sans"/>
              <a:cs typeface="DM Sans"/>
              <a:sym typeface="DM Sans"/>
            </a:endParaRPr>
          </a:p>
        </p:txBody>
      </p:sp>
      <p:sp>
        <p:nvSpPr>
          <p:cNvPr id="1528" name="Google Shape;1528;p188"/>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29" name="Google Shape;1529;p188"/>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30" name="Google Shape;1530;p188"/>
          <p:cNvSpPr txBox="1"/>
          <p:nvPr/>
        </p:nvSpPr>
        <p:spPr>
          <a:xfrm>
            <a:off x="637325" y="1170375"/>
            <a:ext cx="4924500" cy="3193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s" sz="1700">
                <a:solidFill>
                  <a:schemeClr val="dk1"/>
                </a:solidFill>
                <a:highlight>
                  <a:schemeClr val="lt1"/>
                </a:highlight>
                <a:latin typeface="DM Sans"/>
                <a:ea typeface="DM Sans"/>
                <a:cs typeface="DM Sans"/>
                <a:sym typeface="DM Sans"/>
              </a:rPr>
              <a:t>La aplicación práctica más común del modelo de bolsa de palabras es como herramienta para la generación de características (Feature Generation). Después de transformar el texto en una "bolsa de palabras", le será posible calcular varias medidas diferentes que se pueden usar para caracterizar el texto (e.g Frecuencia bruta o TF-IDF)</a:t>
            </a:r>
            <a:endParaRPr sz="1700">
              <a:solidFill>
                <a:schemeClr val="dk1"/>
              </a:solidFill>
              <a:highlight>
                <a:schemeClr val="lt1"/>
              </a:highlight>
              <a:latin typeface="DM Sans"/>
              <a:ea typeface="DM Sans"/>
              <a:cs typeface="DM Sans"/>
              <a:sym typeface="DM Sans"/>
            </a:endParaRPr>
          </a:p>
        </p:txBody>
      </p:sp>
      <p:pic>
        <p:nvPicPr>
          <p:cNvPr id="1531" name="Google Shape;1531;p188"/>
          <p:cNvPicPr preferRelativeResize="0"/>
          <p:nvPr/>
        </p:nvPicPr>
        <p:blipFill>
          <a:blip r:embed="rId3">
            <a:alphaModFix/>
          </a:blip>
          <a:stretch>
            <a:fillRect/>
          </a:stretch>
        </p:blipFill>
        <p:spPr>
          <a:xfrm>
            <a:off x="7847625" y="468000"/>
            <a:ext cx="702374" cy="702374"/>
          </a:xfrm>
          <a:prstGeom prst="rect">
            <a:avLst/>
          </a:prstGeom>
          <a:noFill/>
          <a:ln>
            <a:noFill/>
          </a:ln>
        </p:spPr>
      </p:pic>
      <p:pic>
        <p:nvPicPr>
          <p:cNvPr id="1532" name="Google Shape;1532;p188"/>
          <p:cNvPicPr preferRelativeResize="0"/>
          <p:nvPr/>
        </p:nvPicPr>
        <p:blipFill>
          <a:blip r:embed="rId4">
            <a:alphaModFix/>
          </a:blip>
          <a:stretch>
            <a:fillRect/>
          </a:stretch>
        </p:blipFill>
        <p:spPr>
          <a:xfrm>
            <a:off x="5674700" y="1272325"/>
            <a:ext cx="2751500" cy="2751500"/>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6" name="Shape 1536"/>
        <p:cNvGrpSpPr/>
        <p:nvPr/>
      </p:nvGrpSpPr>
      <p:grpSpPr>
        <a:xfrm>
          <a:off x="0" y="0"/>
          <a:ext cx="0" cy="0"/>
          <a:chOff x="0" y="0"/>
          <a:chExt cx="0" cy="0"/>
        </a:xfrm>
      </p:grpSpPr>
      <p:sp>
        <p:nvSpPr>
          <p:cNvPr id="1537" name="Google Shape;1537;p18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Ejemplo</a:t>
            </a:r>
            <a:endParaRPr b="1" sz="4000">
              <a:solidFill>
                <a:schemeClr val="dk1"/>
              </a:solidFill>
              <a:latin typeface="DM Sans"/>
              <a:ea typeface="DM Sans"/>
              <a:cs typeface="DM Sans"/>
              <a:sym typeface="DM Sans"/>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190"/>
          <p:cNvSpPr txBox="1"/>
          <p:nvPr/>
        </p:nvSpPr>
        <p:spPr>
          <a:xfrm>
            <a:off x="473350" y="468000"/>
            <a:ext cx="8141100" cy="544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2600">
                <a:solidFill>
                  <a:schemeClr val="dk1"/>
                </a:solidFill>
                <a:latin typeface="DM Sans"/>
                <a:ea typeface="DM Sans"/>
                <a:cs typeface="DM Sans"/>
                <a:sym typeface="DM Sans"/>
              </a:rPr>
              <a:t>Ejemplo</a:t>
            </a:r>
            <a:endParaRPr b="1" i="0" sz="2600" u="none" cap="none" strike="noStrike">
              <a:solidFill>
                <a:schemeClr val="dk1"/>
              </a:solidFill>
              <a:latin typeface="DM Sans"/>
              <a:ea typeface="DM Sans"/>
              <a:cs typeface="DM Sans"/>
              <a:sym typeface="DM Sans"/>
            </a:endParaRPr>
          </a:p>
        </p:txBody>
      </p:sp>
      <p:sp>
        <p:nvSpPr>
          <p:cNvPr id="1543" name="Google Shape;1543;p190"/>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44" name="Google Shape;1544;p190"/>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45" name="Google Shape;1545;p190"/>
          <p:cNvSpPr txBox="1"/>
          <p:nvPr/>
        </p:nvSpPr>
        <p:spPr>
          <a:xfrm>
            <a:off x="637325" y="1170375"/>
            <a:ext cx="4924500" cy="35787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s" sz="1700">
                <a:solidFill>
                  <a:schemeClr val="dk1"/>
                </a:solidFill>
                <a:highlight>
                  <a:schemeClr val="lt1"/>
                </a:highlight>
                <a:latin typeface="DM Sans"/>
                <a:ea typeface="DM Sans"/>
                <a:cs typeface="DM Sans"/>
                <a:sym typeface="DM Sans"/>
              </a:rPr>
              <a:t>Paso 1: Recolección de datos</a:t>
            </a:r>
            <a:endParaRPr b="1" sz="1700">
              <a:solidFill>
                <a:schemeClr val="dk1"/>
              </a:solidFill>
              <a:highlight>
                <a:schemeClr val="lt1"/>
              </a:highlight>
              <a:latin typeface="DM Sans"/>
              <a:ea typeface="DM Sans"/>
              <a:cs typeface="DM Sans"/>
              <a:sym typeface="DM Sans"/>
            </a:endParaRPr>
          </a:p>
          <a:p>
            <a:pPr indent="0" lvl="0" marL="0" rtl="0" algn="l">
              <a:lnSpc>
                <a:spcPct val="150000"/>
              </a:lnSpc>
              <a:spcBef>
                <a:spcPts val="1000"/>
              </a:spcBef>
              <a:spcAft>
                <a:spcPts val="0"/>
              </a:spcAft>
              <a:buNone/>
            </a:pPr>
            <a:r>
              <a:rPr b="1" lang="es" sz="1700">
                <a:solidFill>
                  <a:schemeClr val="dk1"/>
                </a:solidFill>
                <a:highlight>
                  <a:schemeClr val="lt1"/>
                </a:highlight>
                <a:latin typeface="DM Sans"/>
                <a:ea typeface="DM Sans"/>
                <a:cs typeface="DM Sans"/>
                <a:sym typeface="DM Sans"/>
              </a:rPr>
              <a:t>S</a:t>
            </a:r>
            <a:r>
              <a:rPr lang="es" sz="1700">
                <a:solidFill>
                  <a:schemeClr val="dk1"/>
                </a:solidFill>
                <a:highlight>
                  <a:schemeClr val="lt1"/>
                </a:highlight>
                <a:latin typeface="DM Sans"/>
                <a:ea typeface="DM Sans"/>
                <a:cs typeface="DM Sans"/>
                <a:sym typeface="DM Sans"/>
              </a:rPr>
              <a:t>upongamos que tenemos las siguientes respuestas:</a:t>
            </a:r>
            <a:endParaRPr sz="1700">
              <a:solidFill>
                <a:schemeClr val="dk1"/>
              </a:solidFill>
              <a:highlight>
                <a:schemeClr val="lt1"/>
              </a:highlight>
              <a:latin typeface="DM Sans"/>
              <a:ea typeface="DM Sans"/>
              <a:cs typeface="DM Sans"/>
              <a:sym typeface="DM Sans"/>
            </a:endParaRPr>
          </a:p>
          <a:p>
            <a:pPr indent="-336550" lvl="0" marL="457200" rtl="0" algn="l">
              <a:lnSpc>
                <a:spcPct val="150000"/>
              </a:lnSpc>
              <a:spcBef>
                <a:spcPts val="1000"/>
              </a:spcBef>
              <a:spcAft>
                <a:spcPts val="0"/>
              </a:spcAft>
              <a:buClr>
                <a:schemeClr val="dk1"/>
              </a:buClr>
              <a:buSzPts val="1700"/>
              <a:buFont typeface="DM Sans"/>
              <a:buAutoNum type="arabicPeriod"/>
            </a:pPr>
            <a:r>
              <a:rPr lang="es" sz="1700">
                <a:solidFill>
                  <a:schemeClr val="dk1"/>
                </a:solidFill>
                <a:highlight>
                  <a:schemeClr val="lt1"/>
                </a:highlight>
                <a:latin typeface="DM Sans"/>
                <a:ea typeface="DM Sans"/>
                <a:cs typeface="DM Sans"/>
                <a:sym typeface="DM Sans"/>
              </a:rPr>
              <a:t>“Fue el mejor de los tiempos”,</a:t>
            </a:r>
            <a:endParaRPr sz="1700">
              <a:solidFill>
                <a:schemeClr val="dk1"/>
              </a:solidFill>
              <a:highlight>
                <a:schemeClr val="lt1"/>
              </a:highlight>
              <a:latin typeface="DM Sans"/>
              <a:ea typeface="DM Sans"/>
              <a:cs typeface="DM Sans"/>
              <a:sym typeface="DM Sans"/>
            </a:endParaRPr>
          </a:p>
          <a:p>
            <a:pPr indent="-336550" lvl="0" marL="457200" rtl="0" algn="l">
              <a:lnSpc>
                <a:spcPct val="150000"/>
              </a:lnSpc>
              <a:spcBef>
                <a:spcPts val="0"/>
              </a:spcBef>
              <a:spcAft>
                <a:spcPts val="0"/>
              </a:spcAft>
              <a:buClr>
                <a:schemeClr val="dk1"/>
              </a:buClr>
              <a:buSzPts val="1700"/>
              <a:buFont typeface="DM Sans"/>
              <a:buAutoNum type="arabicPeriod"/>
            </a:pPr>
            <a:r>
              <a:rPr lang="es" sz="1700">
                <a:solidFill>
                  <a:schemeClr val="dk1"/>
                </a:solidFill>
                <a:highlight>
                  <a:schemeClr val="lt1"/>
                </a:highlight>
                <a:latin typeface="DM Sans"/>
                <a:ea typeface="DM Sans"/>
                <a:cs typeface="DM Sans"/>
                <a:sym typeface="DM Sans"/>
              </a:rPr>
              <a:t>“fue el peor de los tiempos”,</a:t>
            </a:r>
            <a:endParaRPr sz="1700">
              <a:solidFill>
                <a:schemeClr val="dk1"/>
              </a:solidFill>
              <a:highlight>
                <a:schemeClr val="lt1"/>
              </a:highlight>
              <a:latin typeface="DM Sans"/>
              <a:ea typeface="DM Sans"/>
              <a:cs typeface="DM Sans"/>
              <a:sym typeface="DM Sans"/>
            </a:endParaRPr>
          </a:p>
          <a:p>
            <a:pPr indent="-336550" lvl="0" marL="457200" rtl="0" algn="l">
              <a:lnSpc>
                <a:spcPct val="150000"/>
              </a:lnSpc>
              <a:spcBef>
                <a:spcPts val="0"/>
              </a:spcBef>
              <a:spcAft>
                <a:spcPts val="0"/>
              </a:spcAft>
              <a:buClr>
                <a:schemeClr val="dk1"/>
              </a:buClr>
              <a:buSzPts val="1700"/>
              <a:buFont typeface="DM Sans"/>
              <a:buAutoNum type="arabicPeriod"/>
            </a:pPr>
            <a:r>
              <a:rPr lang="es" sz="1700">
                <a:solidFill>
                  <a:schemeClr val="dk1"/>
                </a:solidFill>
                <a:highlight>
                  <a:schemeClr val="lt1"/>
                </a:highlight>
                <a:latin typeface="DM Sans"/>
                <a:ea typeface="DM Sans"/>
                <a:cs typeface="DM Sans"/>
                <a:sym typeface="DM Sans"/>
              </a:rPr>
              <a:t>“era la edad de la sabiduría”,</a:t>
            </a:r>
            <a:endParaRPr sz="1700">
              <a:solidFill>
                <a:schemeClr val="dk1"/>
              </a:solidFill>
              <a:highlight>
                <a:schemeClr val="lt1"/>
              </a:highlight>
              <a:latin typeface="DM Sans"/>
              <a:ea typeface="DM Sans"/>
              <a:cs typeface="DM Sans"/>
              <a:sym typeface="DM Sans"/>
            </a:endParaRPr>
          </a:p>
          <a:p>
            <a:pPr indent="-336550" lvl="0" marL="457200" rtl="0" algn="l">
              <a:lnSpc>
                <a:spcPct val="150000"/>
              </a:lnSpc>
              <a:spcBef>
                <a:spcPts val="0"/>
              </a:spcBef>
              <a:spcAft>
                <a:spcPts val="0"/>
              </a:spcAft>
              <a:buClr>
                <a:schemeClr val="dk1"/>
              </a:buClr>
              <a:buSzPts val="1700"/>
              <a:buFont typeface="DM Sans"/>
              <a:buAutoNum type="arabicPeriod"/>
            </a:pPr>
            <a:r>
              <a:rPr lang="es" sz="1700">
                <a:solidFill>
                  <a:schemeClr val="dk1"/>
                </a:solidFill>
                <a:highlight>
                  <a:schemeClr val="lt1"/>
                </a:highlight>
                <a:latin typeface="DM Sans"/>
                <a:ea typeface="DM Sans"/>
                <a:cs typeface="DM Sans"/>
                <a:sym typeface="DM Sans"/>
              </a:rPr>
              <a:t>“era la edad de la locura”,</a:t>
            </a:r>
            <a:endParaRPr sz="1700">
              <a:solidFill>
                <a:schemeClr val="dk1"/>
              </a:solidFill>
              <a:highlight>
                <a:schemeClr val="lt1"/>
              </a:highlight>
              <a:latin typeface="DM Sans"/>
              <a:ea typeface="DM Sans"/>
              <a:cs typeface="DM Sans"/>
              <a:sym typeface="DM Sans"/>
            </a:endParaRPr>
          </a:p>
          <a:p>
            <a:pPr indent="0" lvl="0" marL="0" rtl="0" algn="l">
              <a:lnSpc>
                <a:spcPct val="150000"/>
              </a:lnSpc>
              <a:spcBef>
                <a:spcPts val="1000"/>
              </a:spcBef>
              <a:spcAft>
                <a:spcPts val="1000"/>
              </a:spcAft>
              <a:buNone/>
            </a:pPr>
            <a:r>
              <a:t/>
            </a:r>
            <a:endParaRPr sz="1700">
              <a:solidFill>
                <a:schemeClr val="dk1"/>
              </a:solidFill>
              <a:highlight>
                <a:schemeClr val="lt1"/>
              </a:highlight>
              <a:latin typeface="DM Sans"/>
              <a:ea typeface="DM Sans"/>
              <a:cs typeface="DM Sans"/>
              <a:sym typeface="DM Sans"/>
            </a:endParaRPr>
          </a:p>
        </p:txBody>
      </p:sp>
      <p:pic>
        <p:nvPicPr>
          <p:cNvPr id="1546" name="Google Shape;1546;p190"/>
          <p:cNvPicPr preferRelativeResize="0"/>
          <p:nvPr/>
        </p:nvPicPr>
        <p:blipFill>
          <a:blip r:embed="rId3">
            <a:alphaModFix/>
          </a:blip>
          <a:stretch>
            <a:fillRect/>
          </a:stretch>
        </p:blipFill>
        <p:spPr>
          <a:xfrm>
            <a:off x="7847625" y="468000"/>
            <a:ext cx="702374" cy="702374"/>
          </a:xfrm>
          <a:prstGeom prst="rect">
            <a:avLst/>
          </a:prstGeom>
          <a:noFill/>
          <a:ln>
            <a:noFill/>
          </a:ln>
        </p:spPr>
      </p:pic>
      <p:pic>
        <p:nvPicPr>
          <p:cNvPr id="1547" name="Google Shape;1547;p190"/>
          <p:cNvPicPr preferRelativeResize="0"/>
          <p:nvPr/>
        </p:nvPicPr>
        <p:blipFill>
          <a:blip r:embed="rId4">
            <a:alphaModFix/>
          </a:blip>
          <a:stretch>
            <a:fillRect/>
          </a:stretch>
        </p:blipFill>
        <p:spPr>
          <a:xfrm>
            <a:off x="5561825" y="1331125"/>
            <a:ext cx="2872275" cy="2872275"/>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1" name="Shape 1551"/>
        <p:cNvGrpSpPr/>
        <p:nvPr/>
      </p:nvGrpSpPr>
      <p:grpSpPr>
        <a:xfrm>
          <a:off x="0" y="0"/>
          <a:ext cx="0" cy="0"/>
          <a:chOff x="0" y="0"/>
          <a:chExt cx="0" cy="0"/>
        </a:xfrm>
      </p:grpSpPr>
      <p:sp>
        <p:nvSpPr>
          <p:cNvPr id="1552" name="Google Shape;1552;p191"/>
          <p:cNvSpPr txBox="1"/>
          <p:nvPr/>
        </p:nvSpPr>
        <p:spPr>
          <a:xfrm>
            <a:off x="473350" y="468000"/>
            <a:ext cx="8141100" cy="544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2600">
                <a:solidFill>
                  <a:schemeClr val="dk1"/>
                </a:solidFill>
                <a:latin typeface="DM Sans"/>
                <a:ea typeface="DM Sans"/>
                <a:cs typeface="DM Sans"/>
                <a:sym typeface="DM Sans"/>
              </a:rPr>
              <a:t>Ejemplo</a:t>
            </a:r>
            <a:endParaRPr b="1" i="0" sz="2600" u="none" cap="none" strike="noStrike">
              <a:solidFill>
                <a:schemeClr val="dk1"/>
              </a:solidFill>
              <a:latin typeface="DM Sans"/>
              <a:ea typeface="DM Sans"/>
              <a:cs typeface="DM Sans"/>
              <a:sym typeface="DM Sans"/>
            </a:endParaRPr>
          </a:p>
        </p:txBody>
      </p:sp>
      <p:sp>
        <p:nvSpPr>
          <p:cNvPr id="1553" name="Google Shape;1553;p191"/>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54" name="Google Shape;1554;p191"/>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55" name="Google Shape;1555;p191"/>
          <p:cNvSpPr txBox="1"/>
          <p:nvPr/>
        </p:nvSpPr>
        <p:spPr>
          <a:xfrm>
            <a:off x="637325" y="977913"/>
            <a:ext cx="4924500" cy="35787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s" sz="1700">
                <a:solidFill>
                  <a:schemeClr val="dk1"/>
                </a:solidFill>
                <a:highlight>
                  <a:schemeClr val="lt1"/>
                </a:highlight>
                <a:latin typeface="DM Sans"/>
                <a:ea typeface="DM Sans"/>
                <a:cs typeface="DM Sans"/>
                <a:sym typeface="DM Sans"/>
              </a:rPr>
              <a:t>Paso 2: Diseño del vocabulario</a:t>
            </a:r>
            <a:endParaRPr b="1" sz="1700">
              <a:solidFill>
                <a:schemeClr val="dk1"/>
              </a:solidFill>
              <a:highlight>
                <a:schemeClr val="lt1"/>
              </a:highlight>
              <a:latin typeface="DM Sans"/>
              <a:ea typeface="DM Sans"/>
              <a:cs typeface="DM Sans"/>
              <a:sym typeface="DM Sans"/>
            </a:endParaRPr>
          </a:p>
          <a:p>
            <a:pPr indent="0" lvl="0" marL="0" rtl="0" algn="l">
              <a:lnSpc>
                <a:spcPct val="150000"/>
              </a:lnSpc>
              <a:spcBef>
                <a:spcPts val="1000"/>
              </a:spcBef>
              <a:spcAft>
                <a:spcPts val="0"/>
              </a:spcAft>
              <a:buNone/>
            </a:pPr>
            <a:r>
              <a:rPr lang="es" sz="1700">
                <a:solidFill>
                  <a:schemeClr val="dk1"/>
                </a:solidFill>
                <a:highlight>
                  <a:schemeClr val="lt1"/>
                </a:highlight>
                <a:latin typeface="DM Sans"/>
                <a:ea typeface="DM Sans"/>
                <a:cs typeface="DM Sans"/>
                <a:sym typeface="DM Sans"/>
              </a:rPr>
              <a:t>Generamos una lista de las palabras únicas (ignorando los signos de puntuación y si se quiere removiendo stopwords):</a:t>
            </a:r>
            <a:endParaRPr sz="1700">
              <a:solidFill>
                <a:schemeClr val="dk1"/>
              </a:solidFill>
              <a:highlight>
                <a:schemeClr val="lt1"/>
              </a:highlight>
              <a:latin typeface="DM Sans"/>
              <a:ea typeface="DM Sans"/>
              <a:cs typeface="DM Sans"/>
              <a:sym typeface="DM Sans"/>
            </a:endParaRPr>
          </a:p>
          <a:p>
            <a:pPr indent="0" lvl="0" marL="0" rtl="0" algn="l">
              <a:lnSpc>
                <a:spcPct val="150000"/>
              </a:lnSpc>
              <a:spcBef>
                <a:spcPts val="1000"/>
              </a:spcBef>
              <a:spcAft>
                <a:spcPts val="0"/>
              </a:spcAft>
              <a:buNone/>
            </a:pPr>
            <a:r>
              <a:rPr b="1" lang="es" sz="1700">
                <a:solidFill>
                  <a:schemeClr val="dk1"/>
                </a:solidFill>
                <a:highlight>
                  <a:schemeClr val="lt1"/>
                </a:highlight>
                <a:latin typeface="DM Sans"/>
                <a:ea typeface="DM Sans"/>
                <a:cs typeface="DM Sans"/>
                <a:sym typeface="DM Sans"/>
              </a:rPr>
              <a:t>[Fue, el, mejor, de, los, tiempos, peor, era, la, edad, sabiduría, locura]</a:t>
            </a:r>
            <a:endParaRPr b="1" sz="1700">
              <a:solidFill>
                <a:schemeClr val="dk1"/>
              </a:solidFill>
              <a:highlight>
                <a:schemeClr val="lt1"/>
              </a:highlight>
              <a:latin typeface="DM Sans"/>
              <a:ea typeface="DM Sans"/>
              <a:cs typeface="DM Sans"/>
              <a:sym typeface="DM Sans"/>
            </a:endParaRPr>
          </a:p>
          <a:p>
            <a:pPr indent="0" lvl="0" marL="0" rtl="0" algn="l">
              <a:lnSpc>
                <a:spcPct val="150000"/>
              </a:lnSpc>
              <a:spcBef>
                <a:spcPts val="1000"/>
              </a:spcBef>
              <a:spcAft>
                <a:spcPts val="1000"/>
              </a:spcAft>
              <a:buNone/>
            </a:pPr>
            <a:r>
              <a:rPr lang="es" sz="1700">
                <a:solidFill>
                  <a:schemeClr val="dk1"/>
                </a:solidFill>
                <a:highlight>
                  <a:schemeClr val="lt1"/>
                </a:highlight>
                <a:latin typeface="DM Sans"/>
                <a:ea typeface="DM Sans"/>
                <a:cs typeface="DM Sans"/>
                <a:sym typeface="DM Sans"/>
              </a:rPr>
              <a:t>Este es un vocabulario de 12 palabras según el corpus y 24 palabras en total</a:t>
            </a:r>
            <a:endParaRPr sz="1700">
              <a:solidFill>
                <a:schemeClr val="dk1"/>
              </a:solidFill>
              <a:highlight>
                <a:schemeClr val="lt1"/>
              </a:highlight>
              <a:latin typeface="DM Sans"/>
              <a:ea typeface="DM Sans"/>
              <a:cs typeface="DM Sans"/>
              <a:sym typeface="DM Sans"/>
            </a:endParaRPr>
          </a:p>
        </p:txBody>
      </p:sp>
      <p:pic>
        <p:nvPicPr>
          <p:cNvPr id="1556" name="Google Shape;1556;p191"/>
          <p:cNvPicPr preferRelativeResize="0"/>
          <p:nvPr/>
        </p:nvPicPr>
        <p:blipFill>
          <a:blip r:embed="rId3">
            <a:alphaModFix/>
          </a:blip>
          <a:stretch>
            <a:fillRect/>
          </a:stretch>
        </p:blipFill>
        <p:spPr>
          <a:xfrm>
            <a:off x="7847625" y="468000"/>
            <a:ext cx="702374" cy="702374"/>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0" name="Shape 1560"/>
        <p:cNvGrpSpPr/>
        <p:nvPr/>
      </p:nvGrpSpPr>
      <p:grpSpPr>
        <a:xfrm>
          <a:off x="0" y="0"/>
          <a:ext cx="0" cy="0"/>
          <a:chOff x="0" y="0"/>
          <a:chExt cx="0" cy="0"/>
        </a:xfrm>
      </p:grpSpPr>
      <p:sp>
        <p:nvSpPr>
          <p:cNvPr id="1561" name="Google Shape;1561;p192"/>
          <p:cNvSpPr txBox="1"/>
          <p:nvPr/>
        </p:nvSpPr>
        <p:spPr>
          <a:xfrm>
            <a:off x="473350" y="468000"/>
            <a:ext cx="8141100" cy="544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2600">
                <a:solidFill>
                  <a:schemeClr val="dk1"/>
                </a:solidFill>
                <a:latin typeface="DM Sans"/>
                <a:ea typeface="DM Sans"/>
                <a:cs typeface="DM Sans"/>
                <a:sym typeface="DM Sans"/>
              </a:rPr>
              <a:t>Ejemplo</a:t>
            </a:r>
            <a:endParaRPr b="1" i="0" sz="2600" u="none" cap="none" strike="noStrike">
              <a:solidFill>
                <a:schemeClr val="dk1"/>
              </a:solidFill>
              <a:latin typeface="DM Sans"/>
              <a:ea typeface="DM Sans"/>
              <a:cs typeface="DM Sans"/>
              <a:sym typeface="DM Sans"/>
            </a:endParaRPr>
          </a:p>
        </p:txBody>
      </p:sp>
      <p:sp>
        <p:nvSpPr>
          <p:cNvPr id="1562" name="Google Shape;1562;p192"/>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63" name="Google Shape;1563;p192"/>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64" name="Google Shape;1564;p192"/>
          <p:cNvSpPr txBox="1"/>
          <p:nvPr/>
        </p:nvSpPr>
        <p:spPr>
          <a:xfrm>
            <a:off x="475200" y="977925"/>
            <a:ext cx="5086500" cy="33144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s" sz="1700">
                <a:solidFill>
                  <a:schemeClr val="dk1"/>
                </a:solidFill>
                <a:highlight>
                  <a:schemeClr val="lt1"/>
                </a:highlight>
                <a:latin typeface="DM Sans"/>
                <a:ea typeface="DM Sans"/>
                <a:cs typeface="DM Sans"/>
                <a:sym typeface="DM Sans"/>
              </a:rPr>
              <a:t>Paso 3: Crear vectores para el documento</a:t>
            </a:r>
            <a:endParaRPr b="1" sz="1700">
              <a:solidFill>
                <a:schemeClr val="dk1"/>
              </a:solidFill>
              <a:highlight>
                <a:schemeClr val="lt1"/>
              </a:highlight>
              <a:latin typeface="DM Sans"/>
              <a:ea typeface="DM Sans"/>
              <a:cs typeface="DM Sans"/>
              <a:sym typeface="DM Sans"/>
            </a:endParaRPr>
          </a:p>
          <a:p>
            <a:pPr indent="0" lvl="0" marL="0" rtl="0" algn="l">
              <a:lnSpc>
                <a:spcPct val="150000"/>
              </a:lnSpc>
              <a:spcBef>
                <a:spcPts val="1000"/>
              </a:spcBef>
              <a:spcAft>
                <a:spcPts val="0"/>
              </a:spcAft>
              <a:buNone/>
            </a:pPr>
            <a:r>
              <a:rPr lang="es" sz="1700">
                <a:solidFill>
                  <a:schemeClr val="dk1"/>
                </a:solidFill>
                <a:highlight>
                  <a:schemeClr val="lt1"/>
                </a:highlight>
                <a:latin typeface="DM Sans"/>
                <a:ea typeface="DM Sans"/>
                <a:cs typeface="DM Sans"/>
                <a:sym typeface="DM Sans"/>
              </a:rPr>
              <a:t>Creamos un vector de score para cada documento:</a:t>
            </a:r>
            <a:endParaRPr sz="1700">
              <a:solidFill>
                <a:schemeClr val="dk1"/>
              </a:solidFill>
              <a:highlight>
                <a:schemeClr val="lt1"/>
              </a:highlight>
              <a:latin typeface="DM Sans"/>
              <a:ea typeface="DM Sans"/>
              <a:cs typeface="DM Sans"/>
              <a:sym typeface="DM Sans"/>
            </a:endParaRPr>
          </a:p>
          <a:p>
            <a:pPr indent="0" lvl="0" marL="0" rtl="0" algn="l">
              <a:lnSpc>
                <a:spcPct val="150000"/>
              </a:lnSpc>
              <a:spcBef>
                <a:spcPts val="1000"/>
              </a:spcBef>
              <a:spcAft>
                <a:spcPts val="0"/>
              </a:spcAft>
              <a:buNone/>
            </a:pPr>
            <a:r>
              <a:rPr b="1" lang="es" sz="1700">
                <a:solidFill>
                  <a:schemeClr val="dk1"/>
                </a:solidFill>
                <a:highlight>
                  <a:schemeClr val="lt1"/>
                </a:highlight>
                <a:latin typeface="DM Sans"/>
                <a:ea typeface="DM Sans"/>
                <a:cs typeface="DM Sans"/>
                <a:sym typeface="DM Sans"/>
              </a:rPr>
              <a:t>[Fue, el, mejor, de, los, tiempos, peor, era, la, edad, sabiduría, locura]</a:t>
            </a:r>
            <a:endParaRPr sz="1700">
              <a:solidFill>
                <a:schemeClr val="dk1"/>
              </a:solidFill>
              <a:highlight>
                <a:schemeClr val="lt1"/>
              </a:highlight>
              <a:latin typeface="DM Sans"/>
              <a:ea typeface="DM Sans"/>
              <a:cs typeface="DM Sans"/>
              <a:sym typeface="DM Sans"/>
            </a:endParaRPr>
          </a:p>
          <a:p>
            <a:pPr indent="0" lvl="0" marL="0" rtl="0" algn="l">
              <a:lnSpc>
                <a:spcPct val="150000"/>
              </a:lnSpc>
              <a:spcBef>
                <a:spcPts val="1000"/>
              </a:spcBef>
              <a:spcAft>
                <a:spcPts val="0"/>
              </a:spcAft>
              <a:buNone/>
            </a:pPr>
            <a:r>
              <a:rPr lang="es" sz="1700">
                <a:solidFill>
                  <a:schemeClr val="dk1"/>
                </a:solidFill>
                <a:highlight>
                  <a:schemeClr val="lt1"/>
                </a:highlight>
                <a:latin typeface="DM Sans"/>
                <a:ea typeface="DM Sans"/>
                <a:cs typeface="DM Sans"/>
                <a:sym typeface="DM Sans"/>
              </a:rPr>
              <a:t>“Fue el mejor de los tiempos” =[1,1,1,1,1,1,0,0,0,0,0,0]</a:t>
            </a:r>
            <a:endParaRPr sz="1700">
              <a:solidFill>
                <a:schemeClr val="dk1"/>
              </a:solidFill>
              <a:highlight>
                <a:schemeClr val="lt1"/>
              </a:highlight>
              <a:latin typeface="DM Sans"/>
              <a:ea typeface="DM Sans"/>
              <a:cs typeface="DM Sans"/>
              <a:sym typeface="DM Sans"/>
            </a:endParaRPr>
          </a:p>
          <a:p>
            <a:pPr indent="0" lvl="0" marL="0" rtl="0" algn="l">
              <a:lnSpc>
                <a:spcPct val="150000"/>
              </a:lnSpc>
              <a:spcBef>
                <a:spcPts val="1000"/>
              </a:spcBef>
              <a:spcAft>
                <a:spcPts val="1000"/>
              </a:spcAft>
              <a:buNone/>
            </a:pPr>
            <a:r>
              <a:rPr lang="es" sz="1700">
                <a:solidFill>
                  <a:schemeClr val="dk1"/>
                </a:solidFill>
                <a:highlight>
                  <a:schemeClr val="lt1"/>
                </a:highlight>
                <a:latin typeface="DM Sans"/>
                <a:ea typeface="DM Sans"/>
                <a:cs typeface="DM Sans"/>
                <a:sym typeface="DM Sans"/>
              </a:rPr>
              <a:t>“fue el peor de los tiempos” =[1,1,01,1,1,1,0,0,0,0,0]</a:t>
            </a:r>
            <a:endParaRPr sz="1700">
              <a:solidFill>
                <a:schemeClr val="dk1"/>
              </a:solidFill>
              <a:highlight>
                <a:schemeClr val="lt1"/>
              </a:highlight>
              <a:latin typeface="DM Sans"/>
              <a:ea typeface="DM Sans"/>
              <a:cs typeface="DM Sans"/>
              <a:sym typeface="DM Sans"/>
            </a:endParaRPr>
          </a:p>
        </p:txBody>
      </p:sp>
      <p:pic>
        <p:nvPicPr>
          <p:cNvPr id="1565" name="Google Shape;1565;p192"/>
          <p:cNvPicPr preferRelativeResize="0"/>
          <p:nvPr/>
        </p:nvPicPr>
        <p:blipFill>
          <a:blip r:embed="rId3">
            <a:alphaModFix/>
          </a:blip>
          <a:stretch>
            <a:fillRect/>
          </a:stretch>
        </p:blipFill>
        <p:spPr>
          <a:xfrm>
            <a:off x="7847625" y="468000"/>
            <a:ext cx="702374" cy="702374"/>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9" name="Shape 1569"/>
        <p:cNvGrpSpPr/>
        <p:nvPr/>
      </p:nvGrpSpPr>
      <p:grpSpPr>
        <a:xfrm>
          <a:off x="0" y="0"/>
          <a:ext cx="0" cy="0"/>
          <a:chOff x="0" y="0"/>
          <a:chExt cx="0" cy="0"/>
        </a:xfrm>
      </p:grpSpPr>
      <p:sp>
        <p:nvSpPr>
          <p:cNvPr id="1570" name="Google Shape;1570;p193"/>
          <p:cNvSpPr txBox="1"/>
          <p:nvPr/>
        </p:nvSpPr>
        <p:spPr>
          <a:xfrm>
            <a:off x="473350" y="468000"/>
            <a:ext cx="8141100" cy="544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2600">
                <a:solidFill>
                  <a:schemeClr val="dk1"/>
                </a:solidFill>
                <a:latin typeface="DM Sans"/>
                <a:ea typeface="DM Sans"/>
                <a:cs typeface="DM Sans"/>
                <a:sym typeface="DM Sans"/>
              </a:rPr>
              <a:t>Ejemplo</a:t>
            </a:r>
            <a:endParaRPr b="1" i="0" sz="2600" u="none" cap="none" strike="noStrike">
              <a:solidFill>
                <a:schemeClr val="dk1"/>
              </a:solidFill>
              <a:latin typeface="DM Sans"/>
              <a:ea typeface="DM Sans"/>
              <a:cs typeface="DM Sans"/>
              <a:sym typeface="DM Sans"/>
            </a:endParaRPr>
          </a:p>
        </p:txBody>
      </p:sp>
      <p:sp>
        <p:nvSpPr>
          <p:cNvPr id="1571" name="Google Shape;1571;p193"/>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72" name="Google Shape;1572;p193"/>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73" name="Google Shape;1573;p193"/>
          <p:cNvSpPr txBox="1"/>
          <p:nvPr/>
        </p:nvSpPr>
        <p:spPr>
          <a:xfrm>
            <a:off x="475200" y="977925"/>
            <a:ext cx="5086500" cy="3714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s" sz="1700">
                <a:solidFill>
                  <a:schemeClr val="dk1"/>
                </a:solidFill>
                <a:highlight>
                  <a:schemeClr val="lt1"/>
                </a:highlight>
                <a:latin typeface="DM Sans"/>
                <a:ea typeface="DM Sans"/>
                <a:cs typeface="DM Sans"/>
                <a:sym typeface="DM Sans"/>
              </a:rPr>
              <a:t>Se descarta todo orden de las palabras y tenemos una forma consistente de extraer características de cualquier documento en nuestro corpus, listo para usar en el modelado.</a:t>
            </a:r>
            <a:endParaRPr sz="1700">
              <a:solidFill>
                <a:schemeClr val="dk1"/>
              </a:solidFill>
              <a:highlight>
                <a:schemeClr val="lt1"/>
              </a:highlight>
              <a:latin typeface="DM Sans"/>
              <a:ea typeface="DM Sans"/>
              <a:cs typeface="DM Sans"/>
              <a:sym typeface="DM Sans"/>
            </a:endParaRPr>
          </a:p>
          <a:p>
            <a:pPr indent="0" lvl="0" marL="0" rtl="0" algn="l">
              <a:lnSpc>
                <a:spcPct val="150000"/>
              </a:lnSpc>
              <a:spcBef>
                <a:spcPts val="1000"/>
              </a:spcBef>
              <a:spcAft>
                <a:spcPts val="1000"/>
              </a:spcAft>
              <a:buNone/>
            </a:pPr>
            <a:r>
              <a:rPr lang="es" sz="1700">
                <a:solidFill>
                  <a:schemeClr val="dk1"/>
                </a:solidFill>
                <a:highlight>
                  <a:schemeClr val="lt1"/>
                </a:highlight>
                <a:latin typeface="DM Sans"/>
                <a:ea typeface="DM Sans"/>
                <a:cs typeface="DM Sans"/>
                <a:sym typeface="DM Sans"/>
              </a:rPr>
              <a:t>Los nuevos documentos que se superponen con el vocabulario de palabras conocidas, con palabras fuera del vocabulario, aún pueden codificarse, donde solo se puntúa la aparición de palabras conocidas</a:t>
            </a:r>
            <a:endParaRPr sz="1700">
              <a:solidFill>
                <a:schemeClr val="dk1"/>
              </a:solidFill>
              <a:highlight>
                <a:schemeClr val="lt1"/>
              </a:highlight>
              <a:latin typeface="DM Sans"/>
              <a:ea typeface="DM Sans"/>
              <a:cs typeface="DM Sans"/>
              <a:sym typeface="DM Sans"/>
            </a:endParaRPr>
          </a:p>
        </p:txBody>
      </p:sp>
      <p:pic>
        <p:nvPicPr>
          <p:cNvPr id="1574" name="Google Shape;1574;p193"/>
          <p:cNvPicPr preferRelativeResize="0"/>
          <p:nvPr/>
        </p:nvPicPr>
        <p:blipFill>
          <a:blip r:embed="rId3">
            <a:alphaModFix/>
          </a:blip>
          <a:stretch>
            <a:fillRect/>
          </a:stretch>
        </p:blipFill>
        <p:spPr>
          <a:xfrm>
            <a:off x="7847625" y="468000"/>
            <a:ext cx="702374" cy="7023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1"/>
          <p:cNvSpPr txBox="1"/>
          <p:nvPr/>
        </p:nvSpPr>
        <p:spPr>
          <a:xfrm>
            <a:off x="501450" y="34255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Origen</a:t>
            </a:r>
            <a:endParaRPr b="1" i="0" sz="3000" u="none" cap="none" strike="noStrike">
              <a:solidFill>
                <a:schemeClr val="dk1"/>
              </a:solidFill>
              <a:latin typeface="DM Sans"/>
              <a:ea typeface="DM Sans"/>
              <a:cs typeface="DM Sans"/>
              <a:sym typeface="DM Sans"/>
            </a:endParaRPr>
          </a:p>
        </p:txBody>
      </p:sp>
      <p:sp>
        <p:nvSpPr>
          <p:cNvPr id="248" name="Google Shape;248;p41"/>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49" name="Google Shape;249;p41"/>
          <p:cNvPicPr preferRelativeResize="0"/>
          <p:nvPr/>
        </p:nvPicPr>
        <p:blipFill rotWithShape="1">
          <a:blip r:embed="rId3">
            <a:alphaModFix/>
          </a:blip>
          <a:srcRect b="0" l="0" r="0" t="2467"/>
          <a:stretch/>
        </p:blipFill>
        <p:spPr>
          <a:xfrm>
            <a:off x="926550" y="827825"/>
            <a:ext cx="6935526" cy="3177274"/>
          </a:xfrm>
          <a:prstGeom prst="rect">
            <a:avLst/>
          </a:prstGeom>
          <a:noFill/>
          <a:ln>
            <a:noFill/>
          </a:ln>
        </p:spPr>
      </p:pic>
      <p:pic>
        <p:nvPicPr>
          <p:cNvPr id="250" name="Google Shape;250;p41"/>
          <p:cNvPicPr preferRelativeResize="0"/>
          <p:nvPr/>
        </p:nvPicPr>
        <p:blipFill>
          <a:blip r:embed="rId4">
            <a:alphaModFix/>
          </a:blip>
          <a:stretch>
            <a:fillRect/>
          </a:stretch>
        </p:blipFill>
        <p:spPr>
          <a:xfrm>
            <a:off x="8014500" y="468000"/>
            <a:ext cx="600300" cy="600300"/>
          </a:xfrm>
          <a:prstGeom prst="rect">
            <a:avLst/>
          </a:prstGeom>
          <a:noFill/>
          <a:ln>
            <a:noFill/>
          </a:ln>
        </p:spPr>
      </p:pic>
      <p:sp>
        <p:nvSpPr>
          <p:cNvPr id="251" name="Google Shape;251;p41"/>
          <p:cNvSpPr txBox="1"/>
          <p:nvPr/>
        </p:nvSpPr>
        <p:spPr>
          <a:xfrm>
            <a:off x="475200" y="3939750"/>
            <a:ext cx="7996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Sin embargo esto no fue suficiente ya que con el desarrollo del algoritmo SVM en 1995 quedaron en el congelador por su inconveniente de no ser escalables a problemas grandes </a:t>
            </a:r>
            <a:endParaRPr>
              <a:latin typeface="DM Sans"/>
              <a:ea typeface="DM Sans"/>
              <a:cs typeface="DM Sans"/>
              <a:sym typeface="DM Sans"/>
            </a:endParaRPr>
          </a:p>
          <a:p>
            <a:pPr indent="0" lvl="0" marL="0" rtl="0" algn="l">
              <a:spcBef>
                <a:spcPts val="0"/>
              </a:spcBef>
              <a:spcAft>
                <a:spcPts val="0"/>
              </a:spcAft>
              <a:buNone/>
            </a:pPr>
            <a:r>
              <a:t/>
            </a:r>
            <a:endParaRPr b="1">
              <a:latin typeface="DM Sans"/>
              <a:ea typeface="DM Sans"/>
              <a:cs typeface="DM Sans"/>
              <a:sym typeface="DM Sans"/>
            </a:endParaRPr>
          </a:p>
          <a:p>
            <a:pPr indent="0" lvl="0" marL="0" rtl="0" algn="l">
              <a:spcBef>
                <a:spcPts val="0"/>
              </a:spcBef>
              <a:spcAft>
                <a:spcPts val="0"/>
              </a:spcAft>
              <a:buNone/>
            </a:pPr>
            <a:r>
              <a:rPr b="1" lang="es">
                <a:latin typeface="DM Sans"/>
                <a:ea typeface="DM Sans"/>
                <a:cs typeface="DM Sans"/>
                <a:sym typeface="DM Sans"/>
              </a:rPr>
              <a:t>Fuente:</a:t>
            </a:r>
            <a:r>
              <a:rPr lang="es">
                <a:latin typeface="DM Sans"/>
                <a:ea typeface="DM Sans"/>
                <a:cs typeface="DM Sans"/>
                <a:sym typeface="DM Sans"/>
              </a:rPr>
              <a:t> </a:t>
            </a:r>
            <a:r>
              <a:rPr lang="es" u="sng">
                <a:solidFill>
                  <a:srgbClr val="83AEFB"/>
                </a:solidFill>
                <a:latin typeface="DM Sans"/>
                <a:ea typeface="DM Sans"/>
                <a:cs typeface="DM Sans"/>
                <a:sym typeface="DM Sans"/>
                <a:hlinkClick r:id="rId5">
                  <a:extLst>
                    <a:ext uri="{A12FA001-AC4F-418D-AE19-62706E023703}">
                      <ahyp:hlinkClr val="tx"/>
                    </a:ext>
                  </a:extLst>
                </a:hlinkClick>
              </a:rPr>
              <a:t>Origen Deep Learning</a:t>
            </a:r>
            <a:endParaRPr>
              <a:solidFill>
                <a:srgbClr val="83AEFB"/>
              </a:solidFill>
              <a:latin typeface="DM Sans"/>
              <a:ea typeface="DM Sans"/>
              <a:cs typeface="DM Sans"/>
              <a:sym typeface="DM Sans"/>
            </a:endParaRPr>
          </a:p>
        </p:txBody>
      </p:sp>
      <p:sp>
        <p:nvSpPr>
          <p:cNvPr id="252" name="Google Shape;252;p41"/>
          <p:cNvSpPr/>
          <p:nvPr/>
        </p:nvSpPr>
        <p:spPr>
          <a:xfrm>
            <a:off x="5715100" y="942700"/>
            <a:ext cx="931500" cy="3062400"/>
          </a:xfrm>
          <a:prstGeom prst="rect">
            <a:avLst/>
          </a:prstGeom>
          <a:noFill/>
          <a:ln cap="flat" cmpd="sng" w="19050">
            <a:solidFill>
              <a:srgbClr val="EA9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sp>
        <p:nvSpPr>
          <p:cNvPr id="1579" name="Google Shape;1579;p19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Ventajas y Desventajas</a:t>
            </a:r>
            <a:endParaRPr b="1" sz="4000">
              <a:solidFill>
                <a:schemeClr val="dk1"/>
              </a:solidFill>
              <a:latin typeface="DM Sans"/>
              <a:ea typeface="DM Sans"/>
              <a:cs typeface="DM Sans"/>
              <a:sym typeface="DM Sans"/>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sp>
        <p:nvSpPr>
          <p:cNvPr id="1584" name="Google Shape;1584;p195"/>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t/>
            </a:r>
            <a:endParaRPr b="1" i="0" sz="3000" u="none" cap="none" strike="noStrike">
              <a:solidFill>
                <a:schemeClr val="dk1"/>
              </a:solidFill>
              <a:latin typeface="DM Sans"/>
              <a:ea typeface="DM Sans"/>
              <a:cs typeface="DM Sans"/>
              <a:sym typeface="DM Sans"/>
            </a:endParaRPr>
          </a:p>
        </p:txBody>
      </p:sp>
      <p:sp>
        <p:nvSpPr>
          <p:cNvPr id="1585" name="Google Shape;1585;p195"/>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86" name="Google Shape;1586;p195"/>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graphicFrame>
        <p:nvGraphicFramePr>
          <p:cNvPr id="1587" name="Google Shape;1587;p195"/>
          <p:cNvGraphicFramePr/>
          <p:nvPr/>
        </p:nvGraphicFramePr>
        <p:xfrm>
          <a:off x="964450" y="1188800"/>
          <a:ext cx="3000000" cy="3000000"/>
        </p:xfrm>
        <a:graphic>
          <a:graphicData uri="http://schemas.openxmlformats.org/drawingml/2006/table">
            <a:tbl>
              <a:tblPr>
                <a:noFill/>
                <a:tableStyleId>{5ECF9B56-29C6-4A23-B7CA-A8124E210CBD}</a:tableStyleId>
              </a:tblPr>
              <a:tblGrid>
                <a:gridCol w="3499350"/>
                <a:gridCol w="3619500"/>
              </a:tblGrid>
              <a:tr h="381000">
                <a:tc>
                  <a:txBody>
                    <a:bodyPr/>
                    <a:lstStyle/>
                    <a:p>
                      <a:pPr indent="0" lvl="0" marL="0" rtl="0" algn="ctr">
                        <a:spcBef>
                          <a:spcPts val="0"/>
                        </a:spcBef>
                        <a:spcAft>
                          <a:spcPts val="0"/>
                        </a:spcAft>
                        <a:buNone/>
                      </a:pPr>
                      <a:r>
                        <a:rPr b="1" lang="es" sz="1350">
                          <a:latin typeface="DM Sans"/>
                          <a:ea typeface="DM Sans"/>
                          <a:cs typeface="DM Sans"/>
                          <a:sym typeface="DM Sans"/>
                        </a:rPr>
                        <a:t>Ventajas</a:t>
                      </a:r>
                      <a:endParaRPr b="1" sz="1350">
                        <a:latin typeface="DM Sans"/>
                        <a:ea typeface="DM Sans"/>
                        <a:cs typeface="DM Sans"/>
                        <a:sym typeface="DM Sans"/>
                      </a:endParaRPr>
                    </a:p>
                  </a:txBody>
                  <a:tcPr marT="91425" marB="91425" marR="91425" marL="91425">
                    <a:solidFill>
                      <a:srgbClr val="EAFF6A"/>
                    </a:solidFill>
                  </a:tcPr>
                </a:tc>
                <a:tc>
                  <a:txBody>
                    <a:bodyPr/>
                    <a:lstStyle/>
                    <a:p>
                      <a:pPr indent="0" lvl="0" marL="0" rtl="0" algn="ctr">
                        <a:spcBef>
                          <a:spcPts val="0"/>
                        </a:spcBef>
                        <a:spcAft>
                          <a:spcPts val="0"/>
                        </a:spcAft>
                        <a:buNone/>
                      </a:pPr>
                      <a:r>
                        <a:rPr b="1" lang="es" sz="1350">
                          <a:latin typeface="DM Sans"/>
                          <a:ea typeface="DM Sans"/>
                          <a:cs typeface="DM Sans"/>
                          <a:sym typeface="DM Sans"/>
                        </a:rPr>
                        <a:t>Desventajas</a:t>
                      </a:r>
                      <a:endParaRPr b="1" sz="1350">
                        <a:latin typeface="DM Sans"/>
                        <a:ea typeface="DM Sans"/>
                        <a:cs typeface="DM Sans"/>
                        <a:sym typeface="DM Sans"/>
                      </a:endParaRPr>
                    </a:p>
                  </a:txBody>
                  <a:tcPr marT="91425" marB="91425" marR="91425" marL="91425">
                    <a:solidFill>
                      <a:srgbClr val="EAFF6A"/>
                    </a:solidFill>
                  </a:tcPr>
                </a:tc>
              </a:tr>
              <a:tr h="381000">
                <a:tc>
                  <a:txBody>
                    <a:bodyPr/>
                    <a:lstStyle/>
                    <a:p>
                      <a:pPr indent="0" lvl="0" marL="0" rtl="0" algn="ctr">
                        <a:spcBef>
                          <a:spcPts val="0"/>
                        </a:spcBef>
                        <a:spcAft>
                          <a:spcPts val="0"/>
                        </a:spcAft>
                        <a:buNone/>
                      </a:pPr>
                      <a:r>
                        <a:rPr lang="es" sz="1350">
                          <a:latin typeface="DM Sans"/>
                          <a:ea typeface="DM Sans"/>
                          <a:cs typeface="DM Sans"/>
                          <a:sym typeface="DM Sans"/>
                        </a:rPr>
                        <a:t>Bastante flexibles en diversos casos de uso</a:t>
                      </a:r>
                      <a:endParaRPr sz="1350">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lang="es" sz="1350">
                          <a:latin typeface="DM Sans"/>
                          <a:ea typeface="DM Sans"/>
                          <a:cs typeface="DM Sans"/>
                          <a:sym typeface="DM Sans"/>
                        </a:rPr>
                        <a:t>El vocabulario requiere un diseño cuidadoso.</a:t>
                      </a:r>
                      <a:endParaRPr sz="1350">
                        <a:latin typeface="DM Sans"/>
                        <a:ea typeface="DM Sans"/>
                        <a:cs typeface="DM Sans"/>
                        <a:sym typeface="DM Sans"/>
                      </a:endParaRPr>
                    </a:p>
                  </a:txBody>
                  <a:tcPr marT="91425" marB="91425" marR="91425" marL="91425"/>
                </a:tc>
              </a:tr>
              <a:tr h="381000">
                <a:tc>
                  <a:txBody>
                    <a:bodyPr/>
                    <a:lstStyle/>
                    <a:p>
                      <a:pPr indent="0" lvl="0" marL="0" rtl="0" algn="ctr">
                        <a:spcBef>
                          <a:spcPts val="0"/>
                        </a:spcBef>
                        <a:spcAft>
                          <a:spcPts val="0"/>
                        </a:spcAft>
                        <a:buNone/>
                      </a:pPr>
                      <a:r>
                        <a:rPr lang="es" sz="1350">
                          <a:latin typeface="DM Sans"/>
                          <a:ea typeface="DM Sans"/>
                          <a:cs typeface="DM Sans"/>
                          <a:sym typeface="DM Sans"/>
                        </a:rPr>
                        <a:t>Permite generar modelos elementales de las respuestas o documentos</a:t>
                      </a:r>
                      <a:endParaRPr sz="1350">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lang="es" sz="1350">
                          <a:latin typeface="DM Sans"/>
                          <a:ea typeface="DM Sans"/>
                          <a:cs typeface="DM Sans"/>
                          <a:sym typeface="DM Sans"/>
                        </a:rPr>
                        <a:t>Representaciones dispersas son más difíciles de modelar.</a:t>
                      </a:r>
                      <a:endParaRPr sz="1350">
                        <a:latin typeface="DM Sans"/>
                        <a:ea typeface="DM Sans"/>
                        <a:cs typeface="DM Sans"/>
                        <a:sym typeface="DM Sans"/>
                      </a:endParaRPr>
                    </a:p>
                  </a:txBody>
                  <a:tcPr marT="91425" marB="91425" marR="91425" marL="91425"/>
                </a:tc>
              </a:tr>
              <a:tr h="381000">
                <a:tc>
                  <a:txBody>
                    <a:bodyPr/>
                    <a:lstStyle/>
                    <a:p>
                      <a:pPr indent="0" lvl="0" marL="0" rtl="0" algn="ctr">
                        <a:spcBef>
                          <a:spcPts val="0"/>
                        </a:spcBef>
                        <a:spcAft>
                          <a:spcPts val="0"/>
                        </a:spcAft>
                        <a:buNone/>
                      </a:pPr>
                      <a:r>
                        <a:rPr lang="es" sz="1350">
                          <a:latin typeface="DM Sans"/>
                          <a:ea typeface="DM Sans"/>
                          <a:cs typeface="DM Sans"/>
                          <a:sym typeface="DM Sans"/>
                        </a:rPr>
                        <a:t>Fácil de entender y programar </a:t>
                      </a:r>
                      <a:endParaRPr sz="1350">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lang="es" sz="1350">
                          <a:latin typeface="DM Sans"/>
                          <a:ea typeface="DM Sans"/>
                          <a:cs typeface="DM Sans"/>
                          <a:sym typeface="DM Sans"/>
                        </a:rPr>
                        <a:t>Cuando se cuenta con poca información no es sencillo generar insights</a:t>
                      </a:r>
                      <a:endParaRPr sz="1350">
                        <a:latin typeface="DM Sans"/>
                        <a:ea typeface="DM Sans"/>
                        <a:cs typeface="DM Sans"/>
                        <a:sym typeface="DM Sans"/>
                      </a:endParaRPr>
                    </a:p>
                  </a:txBody>
                  <a:tcPr marT="91425" marB="91425" marR="91425" marL="91425"/>
                </a:tc>
              </a:tr>
              <a:tr h="381000">
                <a:tc>
                  <a:txBody>
                    <a:bodyPr/>
                    <a:lstStyle/>
                    <a:p>
                      <a:pPr indent="0" lvl="0" marL="0" rtl="0" algn="ctr">
                        <a:spcBef>
                          <a:spcPts val="0"/>
                        </a:spcBef>
                        <a:spcAft>
                          <a:spcPts val="0"/>
                        </a:spcAft>
                        <a:buNone/>
                      </a:pPr>
                      <a:r>
                        <a:rPr lang="es" sz="1350">
                          <a:latin typeface="DM Sans"/>
                          <a:ea typeface="DM Sans"/>
                          <a:cs typeface="DM Sans"/>
                          <a:sym typeface="DM Sans"/>
                        </a:rPr>
                        <a:t>Puede ser utilizado en muchos contextos aplicados</a:t>
                      </a:r>
                      <a:endParaRPr sz="1350">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lang="es" sz="1350">
                          <a:latin typeface="DM Sans"/>
                          <a:ea typeface="DM Sans"/>
                          <a:cs typeface="DM Sans"/>
                          <a:sym typeface="DM Sans"/>
                        </a:rPr>
                        <a:t>Al descartar el orden de las palabras ignoramos su significado</a:t>
                      </a:r>
                      <a:endParaRPr sz="1350">
                        <a:latin typeface="DM Sans"/>
                        <a:ea typeface="DM Sans"/>
                        <a:cs typeface="DM Sans"/>
                        <a:sym typeface="DM Sans"/>
                      </a:endParaRPr>
                    </a:p>
                  </a:txBody>
                  <a:tcPr marT="91425" marB="91425" marR="91425" marL="91425"/>
                </a:tc>
              </a:tr>
            </a:tbl>
          </a:graphicData>
        </a:graphic>
      </p:graphicFrame>
      <p:pic>
        <p:nvPicPr>
          <p:cNvPr id="1588" name="Google Shape;1588;p195"/>
          <p:cNvPicPr preferRelativeResize="0"/>
          <p:nvPr/>
        </p:nvPicPr>
        <p:blipFill>
          <a:blip r:embed="rId3">
            <a:alphaModFix/>
          </a:blip>
          <a:stretch>
            <a:fillRect/>
          </a:stretch>
        </p:blipFill>
        <p:spPr>
          <a:xfrm>
            <a:off x="7847625" y="468000"/>
            <a:ext cx="702374" cy="702374"/>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2" name="Shape 1592"/>
        <p:cNvGrpSpPr/>
        <p:nvPr/>
      </p:nvGrpSpPr>
      <p:grpSpPr>
        <a:xfrm>
          <a:off x="0" y="0"/>
          <a:ext cx="0" cy="0"/>
          <a:chOff x="0" y="0"/>
          <a:chExt cx="0" cy="0"/>
        </a:xfrm>
      </p:grpSpPr>
      <p:sp>
        <p:nvSpPr>
          <p:cNvPr id="1593" name="Google Shape;1593;p196"/>
          <p:cNvSpPr txBox="1"/>
          <p:nvPr/>
        </p:nvSpPr>
        <p:spPr>
          <a:xfrm>
            <a:off x="1022175" y="2202300"/>
            <a:ext cx="69933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Introducción a NLTK</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7" name="Shape 1597"/>
        <p:cNvGrpSpPr/>
        <p:nvPr/>
      </p:nvGrpSpPr>
      <p:grpSpPr>
        <a:xfrm>
          <a:off x="0" y="0"/>
          <a:ext cx="0" cy="0"/>
          <a:chOff x="0" y="0"/>
          <a:chExt cx="0" cy="0"/>
        </a:xfrm>
      </p:grpSpPr>
      <p:sp>
        <p:nvSpPr>
          <p:cNvPr id="1598" name="Google Shape;1598;p197"/>
          <p:cNvSpPr txBox="1"/>
          <p:nvPr/>
        </p:nvSpPr>
        <p:spPr>
          <a:xfrm>
            <a:off x="1064475" y="2202300"/>
            <a:ext cx="70047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Definición</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2" name="Shape 1602"/>
        <p:cNvGrpSpPr/>
        <p:nvPr/>
      </p:nvGrpSpPr>
      <p:grpSpPr>
        <a:xfrm>
          <a:off x="0" y="0"/>
          <a:ext cx="0" cy="0"/>
          <a:chOff x="0" y="0"/>
          <a:chExt cx="0" cy="0"/>
        </a:xfrm>
      </p:grpSpPr>
      <p:sp>
        <p:nvSpPr>
          <p:cNvPr id="1603" name="Google Shape;1603;p198"/>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NLTK</a:t>
            </a:r>
            <a:endParaRPr b="1" i="0" sz="3000" u="none" cap="none" strike="noStrike">
              <a:solidFill>
                <a:schemeClr val="dk1"/>
              </a:solidFill>
              <a:latin typeface="DM Sans"/>
              <a:ea typeface="DM Sans"/>
              <a:cs typeface="DM Sans"/>
              <a:sym typeface="DM Sans"/>
            </a:endParaRPr>
          </a:p>
        </p:txBody>
      </p:sp>
      <p:sp>
        <p:nvSpPr>
          <p:cNvPr id="1604" name="Google Shape;1604;p198"/>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605" name="Google Shape;1605;p198"/>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606" name="Google Shape;1606;p198"/>
          <p:cNvSpPr txBox="1"/>
          <p:nvPr/>
        </p:nvSpPr>
        <p:spPr>
          <a:xfrm>
            <a:off x="573750" y="1016425"/>
            <a:ext cx="4574100" cy="3193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700">
                <a:solidFill>
                  <a:srgbClr val="28262B"/>
                </a:solidFill>
                <a:latin typeface="DM Sans"/>
                <a:ea typeface="DM Sans"/>
                <a:cs typeface="DM Sans"/>
                <a:sym typeface="DM Sans"/>
              </a:rPr>
              <a:t>NLTK es un set de herramientas creado para trabajar con NLP en Python. Nos proporciona varias bibliotecas de procesamiento de texto con muchos conjuntos de datos de prueba. Se puede realizar una variedad de tareas, como tokenización, visualización de árboles de análisis, etc. </a:t>
            </a:r>
            <a:endParaRPr sz="1700">
              <a:solidFill>
                <a:srgbClr val="28262B"/>
              </a:solidFill>
              <a:latin typeface="DM Sans"/>
              <a:ea typeface="DM Sans"/>
              <a:cs typeface="DM Sans"/>
              <a:sym typeface="DM Sans"/>
            </a:endParaRPr>
          </a:p>
        </p:txBody>
      </p:sp>
      <p:pic>
        <p:nvPicPr>
          <p:cNvPr id="1607" name="Google Shape;1607;p198"/>
          <p:cNvPicPr preferRelativeResize="0"/>
          <p:nvPr/>
        </p:nvPicPr>
        <p:blipFill>
          <a:blip r:embed="rId3">
            <a:alphaModFix/>
          </a:blip>
          <a:stretch>
            <a:fillRect/>
          </a:stretch>
        </p:blipFill>
        <p:spPr>
          <a:xfrm>
            <a:off x="7847625" y="468000"/>
            <a:ext cx="702374" cy="702374"/>
          </a:xfrm>
          <a:prstGeom prst="rect">
            <a:avLst/>
          </a:prstGeom>
          <a:noFill/>
          <a:ln>
            <a:noFill/>
          </a:ln>
        </p:spPr>
      </p:pic>
      <p:pic>
        <p:nvPicPr>
          <p:cNvPr id="1608" name="Google Shape;1608;p198"/>
          <p:cNvPicPr preferRelativeResize="0"/>
          <p:nvPr/>
        </p:nvPicPr>
        <p:blipFill>
          <a:blip r:embed="rId4">
            <a:alphaModFix/>
          </a:blip>
          <a:stretch>
            <a:fillRect/>
          </a:stretch>
        </p:blipFill>
        <p:spPr>
          <a:xfrm>
            <a:off x="5147850" y="1170375"/>
            <a:ext cx="2952000" cy="2952000"/>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2" name="Shape 1612"/>
        <p:cNvGrpSpPr/>
        <p:nvPr/>
      </p:nvGrpSpPr>
      <p:grpSpPr>
        <a:xfrm>
          <a:off x="0" y="0"/>
          <a:ext cx="0" cy="0"/>
          <a:chOff x="0" y="0"/>
          <a:chExt cx="0" cy="0"/>
        </a:xfrm>
      </p:grpSpPr>
      <p:sp>
        <p:nvSpPr>
          <p:cNvPr id="1613" name="Google Shape;1613;p199"/>
          <p:cNvSpPr txBox="1"/>
          <p:nvPr/>
        </p:nvSpPr>
        <p:spPr>
          <a:xfrm>
            <a:off x="1064475" y="2202300"/>
            <a:ext cx="70047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Funcionalidades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7" name="Shape 1617"/>
        <p:cNvGrpSpPr/>
        <p:nvPr/>
      </p:nvGrpSpPr>
      <p:grpSpPr>
        <a:xfrm>
          <a:off x="0" y="0"/>
          <a:ext cx="0" cy="0"/>
          <a:chOff x="0" y="0"/>
          <a:chExt cx="0" cy="0"/>
        </a:xfrm>
      </p:grpSpPr>
      <p:sp>
        <p:nvSpPr>
          <p:cNvPr id="1618" name="Google Shape;1618;p200"/>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Funcionalidades</a:t>
            </a:r>
            <a:endParaRPr b="1" i="0" sz="3000" u="none" cap="none" strike="noStrike">
              <a:solidFill>
                <a:schemeClr val="dk1"/>
              </a:solidFill>
              <a:latin typeface="DM Sans"/>
              <a:ea typeface="DM Sans"/>
              <a:cs typeface="DM Sans"/>
              <a:sym typeface="DM Sans"/>
            </a:endParaRPr>
          </a:p>
        </p:txBody>
      </p:sp>
      <p:sp>
        <p:nvSpPr>
          <p:cNvPr id="1619" name="Google Shape;1619;p200"/>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620" name="Google Shape;1620;p200"/>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621" name="Google Shape;1621;p200"/>
          <p:cNvSpPr txBox="1"/>
          <p:nvPr/>
        </p:nvSpPr>
        <p:spPr>
          <a:xfrm>
            <a:off x="573750" y="1016425"/>
            <a:ext cx="4574100" cy="3016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600">
                <a:solidFill>
                  <a:srgbClr val="28262B"/>
                </a:solidFill>
                <a:latin typeface="DM Sans"/>
                <a:ea typeface="DM Sans"/>
                <a:cs typeface="DM Sans"/>
                <a:sym typeface="DM Sans"/>
              </a:rPr>
              <a:t>Nos permite realizar diferentes tareas como:</a:t>
            </a:r>
            <a:endParaRPr sz="1600">
              <a:solidFill>
                <a:srgbClr val="28262B"/>
              </a:solidFill>
              <a:latin typeface="DM Sans"/>
              <a:ea typeface="DM Sans"/>
              <a:cs typeface="DM Sans"/>
              <a:sym typeface="DM Sans"/>
            </a:endParaRPr>
          </a:p>
          <a:p>
            <a:pPr indent="-330200" lvl="0" marL="457200" rtl="0" algn="l">
              <a:lnSpc>
                <a:spcPct val="150000"/>
              </a:lnSpc>
              <a:spcBef>
                <a:spcPts val="0"/>
              </a:spcBef>
              <a:spcAft>
                <a:spcPts val="0"/>
              </a:spcAft>
              <a:buClr>
                <a:srgbClr val="28262B"/>
              </a:buClr>
              <a:buSzPts val="1600"/>
              <a:buFont typeface="DM Sans"/>
              <a:buAutoNum type="arabicPeriod"/>
            </a:pPr>
            <a:r>
              <a:rPr lang="es" sz="1600">
                <a:solidFill>
                  <a:srgbClr val="28262B"/>
                </a:solidFill>
                <a:latin typeface="DM Sans"/>
                <a:ea typeface="DM Sans"/>
                <a:cs typeface="DM Sans"/>
                <a:sym typeface="DM Sans"/>
              </a:rPr>
              <a:t>Tokenización</a:t>
            </a:r>
            <a:endParaRPr sz="1600">
              <a:solidFill>
                <a:srgbClr val="28262B"/>
              </a:solidFill>
              <a:latin typeface="DM Sans"/>
              <a:ea typeface="DM Sans"/>
              <a:cs typeface="DM Sans"/>
              <a:sym typeface="DM Sans"/>
            </a:endParaRPr>
          </a:p>
          <a:p>
            <a:pPr indent="-330200" lvl="0" marL="457200" rtl="0" algn="l">
              <a:lnSpc>
                <a:spcPct val="150000"/>
              </a:lnSpc>
              <a:spcBef>
                <a:spcPts val="0"/>
              </a:spcBef>
              <a:spcAft>
                <a:spcPts val="0"/>
              </a:spcAft>
              <a:buClr>
                <a:srgbClr val="28262B"/>
              </a:buClr>
              <a:buSzPts val="1600"/>
              <a:buFont typeface="DM Sans"/>
              <a:buAutoNum type="arabicPeriod"/>
            </a:pPr>
            <a:r>
              <a:rPr lang="es" sz="1600">
                <a:solidFill>
                  <a:srgbClr val="28262B"/>
                </a:solidFill>
                <a:latin typeface="DM Sans"/>
                <a:ea typeface="DM Sans"/>
                <a:cs typeface="DM Sans"/>
                <a:sym typeface="DM Sans"/>
              </a:rPr>
              <a:t>Conversión a Lower/Upper case</a:t>
            </a:r>
            <a:endParaRPr sz="1600">
              <a:solidFill>
                <a:srgbClr val="28262B"/>
              </a:solidFill>
              <a:latin typeface="DM Sans"/>
              <a:ea typeface="DM Sans"/>
              <a:cs typeface="DM Sans"/>
              <a:sym typeface="DM Sans"/>
            </a:endParaRPr>
          </a:p>
          <a:p>
            <a:pPr indent="-330200" lvl="0" marL="457200" rtl="0" algn="l">
              <a:lnSpc>
                <a:spcPct val="150000"/>
              </a:lnSpc>
              <a:spcBef>
                <a:spcPts val="0"/>
              </a:spcBef>
              <a:spcAft>
                <a:spcPts val="0"/>
              </a:spcAft>
              <a:buClr>
                <a:srgbClr val="28262B"/>
              </a:buClr>
              <a:buSzPts val="1600"/>
              <a:buFont typeface="DM Sans"/>
              <a:buAutoNum type="arabicPeriod"/>
            </a:pPr>
            <a:r>
              <a:rPr lang="es" sz="1600">
                <a:solidFill>
                  <a:srgbClr val="28262B"/>
                </a:solidFill>
                <a:latin typeface="DM Sans"/>
                <a:ea typeface="DM Sans"/>
                <a:cs typeface="DM Sans"/>
                <a:sym typeface="DM Sans"/>
              </a:rPr>
              <a:t>Remoción de Stopwords</a:t>
            </a:r>
            <a:endParaRPr sz="1600">
              <a:solidFill>
                <a:srgbClr val="28262B"/>
              </a:solidFill>
              <a:latin typeface="DM Sans"/>
              <a:ea typeface="DM Sans"/>
              <a:cs typeface="DM Sans"/>
              <a:sym typeface="DM Sans"/>
            </a:endParaRPr>
          </a:p>
          <a:p>
            <a:pPr indent="-330200" lvl="0" marL="457200" rtl="0" algn="l">
              <a:lnSpc>
                <a:spcPct val="150000"/>
              </a:lnSpc>
              <a:spcBef>
                <a:spcPts val="0"/>
              </a:spcBef>
              <a:spcAft>
                <a:spcPts val="0"/>
              </a:spcAft>
              <a:buClr>
                <a:srgbClr val="28262B"/>
              </a:buClr>
              <a:buSzPts val="1600"/>
              <a:buFont typeface="DM Sans"/>
              <a:buAutoNum type="arabicPeriod"/>
            </a:pPr>
            <a:r>
              <a:rPr lang="es" sz="1600">
                <a:solidFill>
                  <a:srgbClr val="28262B"/>
                </a:solidFill>
                <a:latin typeface="DM Sans"/>
                <a:ea typeface="DM Sans"/>
                <a:cs typeface="DM Sans"/>
                <a:sym typeface="DM Sans"/>
              </a:rPr>
              <a:t>Stemming</a:t>
            </a:r>
            <a:endParaRPr sz="1600">
              <a:solidFill>
                <a:srgbClr val="28262B"/>
              </a:solidFill>
              <a:latin typeface="DM Sans"/>
              <a:ea typeface="DM Sans"/>
              <a:cs typeface="DM Sans"/>
              <a:sym typeface="DM Sans"/>
            </a:endParaRPr>
          </a:p>
          <a:p>
            <a:pPr indent="-330200" lvl="0" marL="457200" rtl="0" algn="l">
              <a:lnSpc>
                <a:spcPct val="150000"/>
              </a:lnSpc>
              <a:spcBef>
                <a:spcPts val="0"/>
              </a:spcBef>
              <a:spcAft>
                <a:spcPts val="0"/>
              </a:spcAft>
              <a:buClr>
                <a:srgbClr val="28262B"/>
              </a:buClr>
              <a:buSzPts val="1600"/>
              <a:buFont typeface="DM Sans"/>
              <a:buAutoNum type="arabicPeriod"/>
            </a:pPr>
            <a:r>
              <a:rPr lang="es" sz="1600">
                <a:solidFill>
                  <a:srgbClr val="28262B"/>
                </a:solidFill>
                <a:latin typeface="DM Sans"/>
                <a:ea typeface="DM Sans"/>
                <a:cs typeface="DM Sans"/>
                <a:sym typeface="DM Sans"/>
              </a:rPr>
              <a:t>Lematización</a:t>
            </a:r>
            <a:endParaRPr sz="1600">
              <a:solidFill>
                <a:srgbClr val="28262B"/>
              </a:solidFill>
              <a:latin typeface="DM Sans"/>
              <a:ea typeface="DM Sans"/>
              <a:cs typeface="DM Sans"/>
              <a:sym typeface="DM Sans"/>
            </a:endParaRPr>
          </a:p>
          <a:p>
            <a:pPr indent="-330200" lvl="0" marL="457200" rtl="0" algn="l">
              <a:lnSpc>
                <a:spcPct val="150000"/>
              </a:lnSpc>
              <a:spcBef>
                <a:spcPts val="0"/>
              </a:spcBef>
              <a:spcAft>
                <a:spcPts val="0"/>
              </a:spcAft>
              <a:buClr>
                <a:srgbClr val="28262B"/>
              </a:buClr>
              <a:buSzPts val="1600"/>
              <a:buFont typeface="DM Sans"/>
              <a:buAutoNum type="arabicPeriod"/>
            </a:pPr>
            <a:r>
              <a:rPr lang="es" sz="1600">
                <a:solidFill>
                  <a:srgbClr val="28262B"/>
                </a:solidFill>
                <a:latin typeface="DM Sans"/>
                <a:ea typeface="DM Sans"/>
                <a:cs typeface="DM Sans"/>
                <a:sym typeface="DM Sans"/>
              </a:rPr>
              <a:t>Parse Tree o generación de sintaxis</a:t>
            </a:r>
            <a:endParaRPr sz="1600">
              <a:solidFill>
                <a:srgbClr val="28262B"/>
              </a:solidFill>
              <a:latin typeface="DM Sans"/>
              <a:ea typeface="DM Sans"/>
              <a:cs typeface="DM Sans"/>
              <a:sym typeface="DM Sans"/>
            </a:endParaRPr>
          </a:p>
          <a:p>
            <a:pPr indent="-330200" lvl="0" marL="457200" rtl="0" algn="l">
              <a:lnSpc>
                <a:spcPct val="150000"/>
              </a:lnSpc>
              <a:spcBef>
                <a:spcPts val="0"/>
              </a:spcBef>
              <a:spcAft>
                <a:spcPts val="0"/>
              </a:spcAft>
              <a:buClr>
                <a:srgbClr val="28262B"/>
              </a:buClr>
              <a:buSzPts val="1600"/>
              <a:buFont typeface="DM Sans"/>
              <a:buAutoNum type="arabicPeriod"/>
            </a:pPr>
            <a:r>
              <a:rPr lang="es" sz="1600">
                <a:solidFill>
                  <a:srgbClr val="28262B"/>
                </a:solidFill>
                <a:latin typeface="DM Sans"/>
                <a:ea typeface="DM Sans"/>
                <a:cs typeface="DM Sans"/>
                <a:sym typeface="DM Sans"/>
              </a:rPr>
              <a:t>POS Tagging</a:t>
            </a:r>
            <a:endParaRPr sz="1600">
              <a:solidFill>
                <a:srgbClr val="28262B"/>
              </a:solidFill>
              <a:latin typeface="DM Sans"/>
              <a:ea typeface="DM Sans"/>
              <a:cs typeface="DM Sans"/>
              <a:sym typeface="DM Sans"/>
            </a:endParaRPr>
          </a:p>
        </p:txBody>
      </p:sp>
      <p:pic>
        <p:nvPicPr>
          <p:cNvPr id="1622" name="Google Shape;1622;p200"/>
          <p:cNvPicPr preferRelativeResize="0"/>
          <p:nvPr/>
        </p:nvPicPr>
        <p:blipFill>
          <a:blip r:embed="rId3">
            <a:alphaModFix/>
          </a:blip>
          <a:stretch>
            <a:fillRect/>
          </a:stretch>
        </p:blipFill>
        <p:spPr>
          <a:xfrm>
            <a:off x="7847625" y="468000"/>
            <a:ext cx="702374" cy="702374"/>
          </a:xfrm>
          <a:prstGeom prst="rect">
            <a:avLst/>
          </a:prstGeom>
          <a:noFill/>
          <a:ln>
            <a:noFill/>
          </a:ln>
        </p:spPr>
      </p:pic>
      <p:pic>
        <p:nvPicPr>
          <p:cNvPr id="1623" name="Google Shape;1623;p200"/>
          <p:cNvPicPr preferRelativeResize="0"/>
          <p:nvPr/>
        </p:nvPicPr>
        <p:blipFill>
          <a:blip r:embed="rId4">
            <a:alphaModFix/>
          </a:blip>
          <a:stretch>
            <a:fillRect/>
          </a:stretch>
        </p:blipFill>
        <p:spPr>
          <a:xfrm>
            <a:off x="5147850" y="1170375"/>
            <a:ext cx="2952000" cy="2952000"/>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7" name="Shape 1627"/>
        <p:cNvGrpSpPr/>
        <p:nvPr/>
      </p:nvGrpSpPr>
      <p:grpSpPr>
        <a:xfrm>
          <a:off x="0" y="0"/>
          <a:ext cx="0" cy="0"/>
          <a:chOff x="0" y="0"/>
          <a:chExt cx="0" cy="0"/>
        </a:xfrm>
      </p:grpSpPr>
      <p:sp>
        <p:nvSpPr>
          <p:cNvPr id="1628" name="Google Shape;1628;p201"/>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1) Tokenización</a:t>
            </a:r>
            <a:endParaRPr b="1" i="0" sz="3000" u="none" cap="none" strike="noStrike">
              <a:solidFill>
                <a:schemeClr val="dk1"/>
              </a:solidFill>
              <a:latin typeface="DM Sans"/>
              <a:ea typeface="DM Sans"/>
              <a:cs typeface="DM Sans"/>
              <a:sym typeface="DM Sans"/>
            </a:endParaRPr>
          </a:p>
        </p:txBody>
      </p:sp>
      <p:sp>
        <p:nvSpPr>
          <p:cNvPr id="1629" name="Google Shape;1629;p201"/>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630" name="Google Shape;1630;p201"/>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631" name="Google Shape;1631;p201"/>
          <p:cNvSpPr txBox="1"/>
          <p:nvPr/>
        </p:nvSpPr>
        <p:spPr>
          <a:xfrm>
            <a:off x="573750" y="1016425"/>
            <a:ext cx="4574100" cy="3016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600">
                <a:solidFill>
                  <a:srgbClr val="28262B"/>
                </a:solidFill>
                <a:latin typeface="DM Sans"/>
                <a:ea typeface="DM Sans"/>
                <a:cs typeface="DM Sans"/>
                <a:sym typeface="DM Sans"/>
              </a:rPr>
              <a:t>Es un proceso de desglose del texto en unidades más pequeñas se llama tokens. los tokens son una pequeña parte de ese texto. Si tenemos una oración, la idea es separar cada palabra y construir un vocabulario tal que podamos representar todas las palabras de manera única en una lista. Números, palabras, etc., todos caen bajo fichas.</a:t>
            </a:r>
            <a:endParaRPr sz="1600">
              <a:solidFill>
                <a:srgbClr val="28262B"/>
              </a:solidFill>
              <a:latin typeface="DM Sans"/>
              <a:ea typeface="DM Sans"/>
              <a:cs typeface="DM Sans"/>
              <a:sym typeface="DM Sans"/>
            </a:endParaRPr>
          </a:p>
        </p:txBody>
      </p:sp>
      <p:pic>
        <p:nvPicPr>
          <p:cNvPr id="1632" name="Google Shape;1632;p201"/>
          <p:cNvPicPr preferRelativeResize="0"/>
          <p:nvPr/>
        </p:nvPicPr>
        <p:blipFill>
          <a:blip r:embed="rId3">
            <a:alphaModFix/>
          </a:blip>
          <a:stretch>
            <a:fillRect/>
          </a:stretch>
        </p:blipFill>
        <p:spPr>
          <a:xfrm>
            <a:off x="7847625" y="468000"/>
            <a:ext cx="702374" cy="702374"/>
          </a:xfrm>
          <a:prstGeom prst="rect">
            <a:avLst/>
          </a:prstGeom>
          <a:noFill/>
          <a:ln>
            <a:noFill/>
          </a:ln>
        </p:spPr>
      </p:pic>
      <p:pic>
        <p:nvPicPr>
          <p:cNvPr id="1633" name="Google Shape;1633;p201"/>
          <p:cNvPicPr preferRelativeResize="0"/>
          <p:nvPr/>
        </p:nvPicPr>
        <p:blipFill>
          <a:blip r:embed="rId4">
            <a:alphaModFix/>
          </a:blip>
          <a:stretch>
            <a:fillRect/>
          </a:stretch>
        </p:blipFill>
        <p:spPr>
          <a:xfrm>
            <a:off x="5410725" y="1247400"/>
            <a:ext cx="2872275" cy="2872275"/>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7" name="Shape 1637"/>
        <p:cNvGrpSpPr/>
        <p:nvPr/>
      </p:nvGrpSpPr>
      <p:grpSpPr>
        <a:xfrm>
          <a:off x="0" y="0"/>
          <a:ext cx="0" cy="0"/>
          <a:chOff x="0" y="0"/>
          <a:chExt cx="0" cy="0"/>
        </a:xfrm>
      </p:grpSpPr>
      <p:sp>
        <p:nvSpPr>
          <p:cNvPr id="1638" name="Google Shape;1638;p202"/>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2) Conversión Lower/Upper case</a:t>
            </a:r>
            <a:endParaRPr b="1" i="0" sz="3000" u="none" cap="none" strike="noStrike">
              <a:solidFill>
                <a:schemeClr val="dk1"/>
              </a:solidFill>
              <a:latin typeface="DM Sans"/>
              <a:ea typeface="DM Sans"/>
              <a:cs typeface="DM Sans"/>
              <a:sym typeface="DM Sans"/>
            </a:endParaRPr>
          </a:p>
        </p:txBody>
      </p:sp>
      <p:sp>
        <p:nvSpPr>
          <p:cNvPr id="1639" name="Google Shape;1639;p202"/>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640" name="Google Shape;1640;p202"/>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641" name="Google Shape;1641;p202"/>
          <p:cNvSpPr txBox="1"/>
          <p:nvPr/>
        </p:nvSpPr>
        <p:spPr>
          <a:xfrm>
            <a:off x="573750" y="1016425"/>
            <a:ext cx="4574100" cy="3016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600">
                <a:solidFill>
                  <a:srgbClr val="28262B"/>
                </a:solidFill>
                <a:latin typeface="DM Sans"/>
                <a:ea typeface="DM Sans"/>
                <a:cs typeface="DM Sans"/>
                <a:sym typeface="DM Sans"/>
              </a:rPr>
              <a:t>Queremos que nuestro modelo no se confunda al ver la misma palabra con diferentes casos, como uno que comienza con mayúscula y otro sin ella, e interpretar ambos de manera diferente. Así que convertimos usualmente todas las palabras a minúsculas o mayúsculas  para evitar la redundancia en la lista de tokens.</a:t>
            </a:r>
            <a:endParaRPr sz="1600">
              <a:solidFill>
                <a:srgbClr val="28262B"/>
              </a:solidFill>
              <a:latin typeface="DM Sans"/>
              <a:ea typeface="DM Sans"/>
              <a:cs typeface="DM Sans"/>
              <a:sym typeface="DM Sans"/>
            </a:endParaRPr>
          </a:p>
        </p:txBody>
      </p:sp>
      <p:pic>
        <p:nvPicPr>
          <p:cNvPr id="1642" name="Google Shape;1642;p202"/>
          <p:cNvPicPr preferRelativeResize="0"/>
          <p:nvPr/>
        </p:nvPicPr>
        <p:blipFill>
          <a:blip r:embed="rId3">
            <a:alphaModFix/>
          </a:blip>
          <a:stretch>
            <a:fillRect/>
          </a:stretch>
        </p:blipFill>
        <p:spPr>
          <a:xfrm>
            <a:off x="7847625" y="468000"/>
            <a:ext cx="702374" cy="702374"/>
          </a:xfrm>
          <a:prstGeom prst="rect">
            <a:avLst/>
          </a:prstGeom>
          <a:noFill/>
          <a:ln>
            <a:noFill/>
          </a:ln>
        </p:spPr>
      </p:pic>
      <p:pic>
        <p:nvPicPr>
          <p:cNvPr id="1643" name="Google Shape;1643;p202"/>
          <p:cNvPicPr preferRelativeResize="0"/>
          <p:nvPr/>
        </p:nvPicPr>
        <p:blipFill>
          <a:blip r:embed="rId4">
            <a:alphaModFix/>
          </a:blip>
          <a:stretch>
            <a:fillRect/>
          </a:stretch>
        </p:blipFill>
        <p:spPr>
          <a:xfrm>
            <a:off x="5074225" y="1353375"/>
            <a:ext cx="3691349" cy="2342877"/>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7" name="Shape 1647"/>
        <p:cNvGrpSpPr/>
        <p:nvPr/>
      </p:nvGrpSpPr>
      <p:grpSpPr>
        <a:xfrm>
          <a:off x="0" y="0"/>
          <a:ext cx="0" cy="0"/>
          <a:chOff x="0" y="0"/>
          <a:chExt cx="0" cy="0"/>
        </a:xfrm>
      </p:grpSpPr>
      <p:sp>
        <p:nvSpPr>
          <p:cNvPr id="1648" name="Google Shape;1648;p203"/>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3) Remoción de Stopwords</a:t>
            </a:r>
            <a:endParaRPr b="1" i="0" sz="3000" u="none" cap="none" strike="noStrike">
              <a:solidFill>
                <a:schemeClr val="dk1"/>
              </a:solidFill>
              <a:latin typeface="DM Sans"/>
              <a:ea typeface="DM Sans"/>
              <a:cs typeface="DM Sans"/>
              <a:sym typeface="DM Sans"/>
            </a:endParaRPr>
          </a:p>
        </p:txBody>
      </p:sp>
      <p:sp>
        <p:nvSpPr>
          <p:cNvPr id="1649" name="Google Shape;1649;p203"/>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650" name="Google Shape;1650;p203"/>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651" name="Google Shape;1651;p203"/>
          <p:cNvSpPr txBox="1"/>
          <p:nvPr/>
        </p:nvSpPr>
        <p:spPr>
          <a:xfrm>
            <a:off x="573750" y="1016425"/>
            <a:ext cx="4574100" cy="3016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600">
                <a:solidFill>
                  <a:srgbClr val="28262B"/>
                </a:solidFill>
                <a:latin typeface="DM Sans"/>
                <a:ea typeface="DM Sans"/>
                <a:cs typeface="DM Sans"/>
                <a:sym typeface="DM Sans"/>
              </a:rPr>
              <a:t>Cuando usamos las características de un texto para modelar, encontraremos mucho ruido. Estas son las palabras vacías como yo, él, ella, etc., que no nos ayudan y simplemente se eliminan antes del procesamiento para un procesamiento más limpio dentro del modelo. Con NLTK podemos ver todas las palabras vacías disponibles en diversos idiomas.</a:t>
            </a:r>
            <a:endParaRPr sz="1600">
              <a:solidFill>
                <a:srgbClr val="28262B"/>
              </a:solidFill>
              <a:latin typeface="DM Sans"/>
              <a:ea typeface="DM Sans"/>
              <a:cs typeface="DM Sans"/>
              <a:sym typeface="DM Sans"/>
            </a:endParaRPr>
          </a:p>
        </p:txBody>
      </p:sp>
      <p:pic>
        <p:nvPicPr>
          <p:cNvPr id="1652" name="Google Shape;1652;p203"/>
          <p:cNvPicPr preferRelativeResize="0"/>
          <p:nvPr/>
        </p:nvPicPr>
        <p:blipFill>
          <a:blip r:embed="rId3">
            <a:alphaModFix/>
          </a:blip>
          <a:stretch>
            <a:fillRect/>
          </a:stretch>
        </p:blipFill>
        <p:spPr>
          <a:xfrm>
            <a:off x="7847625" y="468000"/>
            <a:ext cx="702374" cy="702374"/>
          </a:xfrm>
          <a:prstGeom prst="rect">
            <a:avLst/>
          </a:prstGeom>
          <a:noFill/>
          <a:ln>
            <a:noFill/>
          </a:ln>
        </p:spPr>
      </p:pic>
      <p:pic>
        <p:nvPicPr>
          <p:cNvPr id="1653" name="Google Shape;1653;p203"/>
          <p:cNvPicPr preferRelativeResize="0"/>
          <p:nvPr/>
        </p:nvPicPr>
        <p:blipFill>
          <a:blip r:embed="rId4">
            <a:alphaModFix/>
          </a:blip>
          <a:stretch>
            <a:fillRect/>
          </a:stretch>
        </p:blipFill>
        <p:spPr>
          <a:xfrm>
            <a:off x="5312500" y="1170375"/>
            <a:ext cx="2872275" cy="2872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2"/>
          <p:cNvSpPr txBox="1"/>
          <p:nvPr/>
        </p:nvSpPr>
        <p:spPr>
          <a:xfrm>
            <a:off x="501450" y="34255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Origen</a:t>
            </a:r>
            <a:endParaRPr b="1" i="0" sz="3000" u="none" cap="none" strike="noStrike">
              <a:solidFill>
                <a:schemeClr val="dk1"/>
              </a:solidFill>
              <a:latin typeface="DM Sans"/>
              <a:ea typeface="DM Sans"/>
              <a:cs typeface="DM Sans"/>
              <a:sym typeface="DM Sans"/>
            </a:endParaRPr>
          </a:p>
        </p:txBody>
      </p:sp>
      <p:sp>
        <p:nvSpPr>
          <p:cNvPr id="258" name="Google Shape;258;p42"/>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59" name="Google Shape;259;p42"/>
          <p:cNvPicPr preferRelativeResize="0"/>
          <p:nvPr/>
        </p:nvPicPr>
        <p:blipFill rotWithShape="1">
          <a:blip r:embed="rId3">
            <a:alphaModFix/>
          </a:blip>
          <a:srcRect b="0" l="0" r="0" t="2467"/>
          <a:stretch/>
        </p:blipFill>
        <p:spPr>
          <a:xfrm>
            <a:off x="926550" y="827825"/>
            <a:ext cx="6935526" cy="3177274"/>
          </a:xfrm>
          <a:prstGeom prst="rect">
            <a:avLst/>
          </a:prstGeom>
          <a:noFill/>
          <a:ln>
            <a:noFill/>
          </a:ln>
        </p:spPr>
      </p:pic>
      <p:pic>
        <p:nvPicPr>
          <p:cNvPr id="260" name="Google Shape;260;p42"/>
          <p:cNvPicPr preferRelativeResize="0"/>
          <p:nvPr/>
        </p:nvPicPr>
        <p:blipFill>
          <a:blip r:embed="rId4">
            <a:alphaModFix/>
          </a:blip>
          <a:stretch>
            <a:fillRect/>
          </a:stretch>
        </p:blipFill>
        <p:spPr>
          <a:xfrm>
            <a:off x="8014500" y="468000"/>
            <a:ext cx="600300" cy="600300"/>
          </a:xfrm>
          <a:prstGeom prst="rect">
            <a:avLst/>
          </a:prstGeom>
          <a:noFill/>
          <a:ln>
            <a:noFill/>
          </a:ln>
        </p:spPr>
      </p:pic>
      <p:sp>
        <p:nvSpPr>
          <p:cNvPr id="261" name="Google Shape;261;p42"/>
          <p:cNvSpPr txBox="1"/>
          <p:nvPr/>
        </p:nvSpPr>
        <p:spPr>
          <a:xfrm>
            <a:off x="475200" y="3939750"/>
            <a:ext cx="7996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Cerca de 2006 Hinton </a:t>
            </a:r>
            <a:r>
              <a:rPr lang="es">
                <a:latin typeface="DM Sans"/>
                <a:ea typeface="DM Sans"/>
                <a:cs typeface="DM Sans"/>
                <a:sym typeface="DM Sans"/>
              </a:rPr>
              <a:t>resolvió</a:t>
            </a:r>
            <a:r>
              <a:rPr lang="es">
                <a:latin typeface="DM Sans"/>
                <a:ea typeface="DM Sans"/>
                <a:cs typeface="DM Sans"/>
                <a:sym typeface="DM Sans"/>
              </a:rPr>
              <a:t> el problema de la complejidad computacional de las redes neuronales generando un nuevo paradigma en las redes neuronales </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b="1" lang="es">
                <a:latin typeface="DM Sans"/>
                <a:ea typeface="DM Sans"/>
                <a:cs typeface="DM Sans"/>
                <a:sym typeface="DM Sans"/>
              </a:rPr>
              <a:t>Fuente:</a:t>
            </a:r>
            <a:r>
              <a:rPr lang="es">
                <a:latin typeface="DM Sans"/>
                <a:ea typeface="DM Sans"/>
                <a:cs typeface="DM Sans"/>
                <a:sym typeface="DM Sans"/>
              </a:rPr>
              <a:t> </a:t>
            </a:r>
            <a:r>
              <a:rPr lang="es" u="sng">
                <a:solidFill>
                  <a:srgbClr val="83AEFB"/>
                </a:solidFill>
                <a:latin typeface="DM Sans"/>
                <a:ea typeface="DM Sans"/>
                <a:cs typeface="DM Sans"/>
                <a:sym typeface="DM Sans"/>
                <a:hlinkClick r:id="rId5">
                  <a:extLst>
                    <a:ext uri="{A12FA001-AC4F-418D-AE19-62706E023703}">
                      <ahyp:hlinkClr val="tx"/>
                    </a:ext>
                  </a:extLst>
                </a:hlinkClick>
              </a:rPr>
              <a:t>Origen Deep Learning</a:t>
            </a:r>
            <a:endParaRPr>
              <a:solidFill>
                <a:srgbClr val="83AEFB"/>
              </a:solidFill>
              <a:latin typeface="DM Sans"/>
              <a:ea typeface="DM Sans"/>
              <a:cs typeface="DM Sans"/>
              <a:sym typeface="DM Sans"/>
            </a:endParaRPr>
          </a:p>
        </p:txBody>
      </p:sp>
      <p:sp>
        <p:nvSpPr>
          <p:cNvPr id="262" name="Google Shape;262;p42"/>
          <p:cNvSpPr/>
          <p:nvPr/>
        </p:nvSpPr>
        <p:spPr>
          <a:xfrm>
            <a:off x="6328950" y="744425"/>
            <a:ext cx="1093500" cy="3344100"/>
          </a:xfrm>
          <a:prstGeom prst="rect">
            <a:avLst/>
          </a:prstGeom>
          <a:noFill/>
          <a:ln cap="flat" cmpd="sng" w="19050">
            <a:solidFill>
              <a:srgbClr val="EA9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7" name="Shape 1657"/>
        <p:cNvGrpSpPr/>
        <p:nvPr/>
      </p:nvGrpSpPr>
      <p:grpSpPr>
        <a:xfrm>
          <a:off x="0" y="0"/>
          <a:ext cx="0" cy="0"/>
          <a:chOff x="0" y="0"/>
          <a:chExt cx="0" cy="0"/>
        </a:xfrm>
      </p:grpSpPr>
      <p:sp>
        <p:nvSpPr>
          <p:cNvPr id="1658" name="Google Shape;1658;p204"/>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4) Stemming</a:t>
            </a:r>
            <a:endParaRPr b="1" i="0" sz="3000" u="none" cap="none" strike="noStrike">
              <a:solidFill>
                <a:schemeClr val="dk1"/>
              </a:solidFill>
              <a:latin typeface="DM Sans"/>
              <a:ea typeface="DM Sans"/>
              <a:cs typeface="DM Sans"/>
              <a:sym typeface="DM Sans"/>
            </a:endParaRPr>
          </a:p>
        </p:txBody>
      </p:sp>
      <p:sp>
        <p:nvSpPr>
          <p:cNvPr id="1659" name="Google Shape;1659;p204"/>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660" name="Google Shape;1660;p204"/>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661" name="Google Shape;1661;p204"/>
          <p:cNvSpPr txBox="1"/>
          <p:nvPr/>
        </p:nvSpPr>
        <p:spPr>
          <a:xfrm>
            <a:off x="573750" y="1016425"/>
            <a:ext cx="4667400" cy="33864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600">
                <a:solidFill>
                  <a:srgbClr val="28262B"/>
                </a:solidFill>
                <a:latin typeface="DM Sans"/>
                <a:ea typeface="DM Sans"/>
                <a:cs typeface="DM Sans"/>
                <a:sym typeface="DM Sans"/>
              </a:rPr>
              <a:t>En nuestro texto podemos encontrar muchas palabras como jugando, jugaron, juego, etc… que tienen una raíz, jugar, todas transmiten el mismo significado. Así que podemos extraer la raíz de la palabra y eliminar el resto. Aquí, la raíz de la palabra formada se llama </a:t>
            </a:r>
            <a:r>
              <a:rPr b="1" lang="es" sz="1600">
                <a:solidFill>
                  <a:srgbClr val="28262B"/>
                </a:solidFill>
                <a:latin typeface="DM Sans"/>
                <a:ea typeface="DM Sans"/>
                <a:cs typeface="DM Sans"/>
                <a:sym typeface="DM Sans"/>
              </a:rPr>
              <a:t>'tallo (stem)'</a:t>
            </a:r>
            <a:r>
              <a:rPr lang="es" sz="1600">
                <a:solidFill>
                  <a:srgbClr val="28262B"/>
                </a:solidFill>
                <a:latin typeface="DM Sans"/>
                <a:ea typeface="DM Sans"/>
                <a:cs typeface="DM Sans"/>
                <a:sym typeface="DM Sans"/>
              </a:rPr>
              <a:t> y no es necesariamente que el </a:t>
            </a:r>
            <a:r>
              <a:rPr b="1" lang="es" sz="1600">
                <a:solidFill>
                  <a:srgbClr val="28262B"/>
                </a:solidFill>
                <a:latin typeface="DM Sans"/>
                <a:ea typeface="DM Sans"/>
                <a:cs typeface="DM Sans"/>
                <a:sym typeface="DM Sans"/>
              </a:rPr>
              <a:t>stem</a:t>
            </a:r>
            <a:r>
              <a:rPr lang="es" sz="1600">
                <a:solidFill>
                  <a:srgbClr val="28262B"/>
                </a:solidFill>
                <a:latin typeface="DM Sans"/>
                <a:ea typeface="DM Sans"/>
                <a:cs typeface="DM Sans"/>
                <a:sym typeface="DM Sans"/>
              </a:rPr>
              <a:t> deba existir y tener un significado. Con solo cometer el sufijo y el prefijo, generamos las raíces.</a:t>
            </a:r>
            <a:endParaRPr sz="1600">
              <a:solidFill>
                <a:srgbClr val="28262B"/>
              </a:solidFill>
              <a:latin typeface="DM Sans"/>
              <a:ea typeface="DM Sans"/>
              <a:cs typeface="DM Sans"/>
              <a:sym typeface="DM Sans"/>
            </a:endParaRPr>
          </a:p>
        </p:txBody>
      </p:sp>
      <p:pic>
        <p:nvPicPr>
          <p:cNvPr id="1662" name="Google Shape;1662;p204"/>
          <p:cNvPicPr preferRelativeResize="0"/>
          <p:nvPr/>
        </p:nvPicPr>
        <p:blipFill>
          <a:blip r:embed="rId3">
            <a:alphaModFix/>
          </a:blip>
          <a:stretch>
            <a:fillRect/>
          </a:stretch>
        </p:blipFill>
        <p:spPr>
          <a:xfrm>
            <a:off x="7847625" y="468000"/>
            <a:ext cx="702374" cy="702374"/>
          </a:xfrm>
          <a:prstGeom prst="rect">
            <a:avLst/>
          </a:prstGeom>
          <a:noFill/>
          <a:ln>
            <a:noFill/>
          </a:ln>
        </p:spPr>
      </p:pic>
      <p:pic>
        <p:nvPicPr>
          <p:cNvPr id="1663" name="Google Shape;1663;p204"/>
          <p:cNvPicPr preferRelativeResize="0"/>
          <p:nvPr/>
        </p:nvPicPr>
        <p:blipFill>
          <a:blip r:embed="rId4">
            <a:alphaModFix/>
          </a:blip>
          <a:stretch>
            <a:fillRect/>
          </a:stretch>
        </p:blipFill>
        <p:spPr>
          <a:xfrm>
            <a:off x="5290250" y="1135600"/>
            <a:ext cx="2872275" cy="2872275"/>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7" name="Shape 1667"/>
        <p:cNvGrpSpPr/>
        <p:nvPr/>
      </p:nvGrpSpPr>
      <p:grpSpPr>
        <a:xfrm>
          <a:off x="0" y="0"/>
          <a:ext cx="0" cy="0"/>
          <a:chOff x="0" y="0"/>
          <a:chExt cx="0" cy="0"/>
        </a:xfrm>
      </p:grpSpPr>
      <p:sp>
        <p:nvSpPr>
          <p:cNvPr id="1668" name="Google Shape;1668;p205"/>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5) Lemantización</a:t>
            </a:r>
            <a:endParaRPr b="1" i="0" sz="3000" u="none" cap="none" strike="noStrike">
              <a:solidFill>
                <a:schemeClr val="dk1"/>
              </a:solidFill>
              <a:latin typeface="DM Sans"/>
              <a:ea typeface="DM Sans"/>
              <a:cs typeface="DM Sans"/>
              <a:sym typeface="DM Sans"/>
            </a:endParaRPr>
          </a:p>
        </p:txBody>
      </p:sp>
      <p:sp>
        <p:nvSpPr>
          <p:cNvPr id="1669" name="Google Shape;1669;p205"/>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670" name="Google Shape;1670;p205"/>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671" name="Google Shape;1671;p205"/>
          <p:cNvSpPr txBox="1"/>
          <p:nvPr/>
        </p:nvSpPr>
        <p:spPr>
          <a:xfrm>
            <a:off x="573750" y="1016425"/>
            <a:ext cx="4667400" cy="3016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600">
                <a:solidFill>
                  <a:srgbClr val="28262B"/>
                </a:solidFill>
                <a:latin typeface="DM Sans"/>
                <a:ea typeface="DM Sans"/>
                <a:cs typeface="DM Sans"/>
                <a:sym typeface="DM Sans"/>
              </a:rPr>
              <a:t>Queremos extraer la forma base de la palabras con la </a:t>
            </a:r>
            <a:r>
              <a:rPr b="1" lang="es" sz="1600">
                <a:solidFill>
                  <a:srgbClr val="28262B"/>
                </a:solidFill>
                <a:latin typeface="DM Sans"/>
                <a:ea typeface="DM Sans"/>
                <a:cs typeface="DM Sans"/>
                <a:sym typeface="DM Sans"/>
              </a:rPr>
              <a:t>Lemantización.</a:t>
            </a:r>
            <a:r>
              <a:rPr lang="es" sz="1600">
                <a:solidFill>
                  <a:srgbClr val="28262B"/>
                </a:solidFill>
                <a:latin typeface="DM Sans"/>
                <a:ea typeface="DM Sans"/>
                <a:cs typeface="DM Sans"/>
                <a:sym typeface="DM Sans"/>
              </a:rPr>
              <a:t> La palabra extraída aquí se llama Lemma y está disponible en el diccionario. Tenemos el corpus de WordNet y el lema generado estará disponible en este corpus. NLTK nos proporciona WordNet Lemmatizer que utiliza la base de datos de WordNet para buscar lemas de palabras.</a:t>
            </a:r>
            <a:endParaRPr sz="1600">
              <a:solidFill>
                <a:srgbClr val="28262B"/>
              </a:solidFill>
              <a:latin typeface="DM Sans"/>
              <a:ea typeface="DM Sans"/>
              <a:cs typeface="DM Sans"/>
              <a:sym typeface="DM Sans"/>
            </a:endParaRPr>
          </a:p>
        </p:txBody>
      </p:sp>
      <p:pic>
        <p:nvPicPr>
          <p:cNvPr id="1672" name="Google Shape;1672;p205"/>
          <p:cNvPicPr preferRelativeResize="0"/>
          <p:nvPr/>
        </p:nvPicPr>
        <p:blipFill>
          <a:blip r:embed="rId3">
            <a:alphaModFix/>
          </a:blip>
          <a:stretch>
            <a:fillRect/>
          </a:stretch>
        </p:blipFill>
        <p:spPr>
          <a:xfrm>
            <a:off x="7847625" y="468000"/>
            <a:ext cx="702374" cy="702374"/>
          </a:xfrm>
          <a:prstGeom prst="rect">
            <a:avLst/>
          </a:prstGeom>
          <a:noFill/>
          <a:ln>
            <a:noFill/>
          </a:ln>
        </p:spPr>
      </p:pic>
      <p:pic>
        <p:nvPicPr>
          <p:cNvPr id="1673" name="Google Shape;1673;p205"/>
          <p:cNvPicPr preferRelativeResize="0"/>
          <p:nvPr/>
        </p:nvPicPr>
        <p:blipFill>
          <a:blip r:embed="rId4">
            <a:alphaModFix/>
          </a:blip>
          <a:stretch>
            <a:fillRect/>
          </a:stretch>
        </p:blipFill>
        <p:spPr>
          <a:xfrm>
            <a:off x="5486400" y="1170375"/>
            <a:ext cx="2872275" cy="2872275"/>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7" name="Shape 1677"/>
        <p:cNvGrpSpPr/>
        <p:nvPr/>
      </p:nvGrpSpPr>
      <p:grpSpPr>
        <a:xfrm>
          <a:off x="0" y="0"/>
          <a:ext cx="0" cy="0"/>
          <a:chOff x="0" y="0"/>
          <a:chExt cx="0" cy="0"/>
        </a:xfrm>
      </p:grpSpPr>
      <p:sp>
        <p:nvSpPr>
          <p:cNvPr id="1678" name="Google Shape;1678;p206"/>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6) Parse Tree</a:t>
            </a:r>
            <a:endParaRPr b="1" i="0" sz="3000" u="none" cap="none" strike="noStrike">
              <a:solidFill>
                <a:schemeClr val="dk1"/>
              </a:solidFill>
              <a:latin typeface="DM Sans"/>
              <a:ea typeface="DM Sans"/>
              <a:cs typeface="DM Sans"/>
              <a:sym typeface="DM Sans"/>
            </a:endParaRPr>
          </a:p>
        </p:txBody>
      </p:sp>
      <p:sp>
        <p:nvSpPr>
          <p:cNvPr id="1679" name="Google Shape;1679;p206"/>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680" name="Google Shape;1680;p206"/>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681" name="Google Shape;1681;p206"/>
          <p:cNvSpPr txBox="1"/>
          <p:nvPr/>
        </p:nvSpPr>
        <p:spPr>
          <a:xfrm>
            <a:off x="561475" y="1317650"/>
            <a:ext cx="4667400" cy="22779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600">
                <a:solidFill>
                  <a:srgbClr val="28262B"/>
                </a:solidFill>
                <a:latin typeface="DM Sans"/>
                <a:ea typeface="DM Sans"/>
                <a:cs typeface="DM Sans"/>
                <a:sym typeface="DM Sans"/>
              </a:rPr>
              <a:t>Podemos definir la gramática de acuerdo con el idioma de interés y luego usar la librería NLTK con su metódo RegexpParser para extraer todas las partes del discurso (Parts of Speech) de la oración y dibujar por ejemplo árboles de decisión para visualizar las asociaciones.</a:t>
            </a:r>
            <a:endParaRPr sz="1600">
              <a:solidFill>
                <a:srgbClr val="28262B"/>
              </a:solidFill>
              <a:latin typeface="DM Sans"/>
              <a:ea typeface="DM Sans"/>
              <a:cs typeface="DM Sans"/>
              <a:sym typeface="DM Sans"/>
            </a:endParaRPr>
          </a:p>
        </p:txBody>
      </p:sp>
      <p:pic>
        <p:nvPicPr>
          <p:cNvPr id="1682" name="Google Shape;1682;p206"/>
          <p:cNvPicPr preferRelativeResize="0"/>
          <p:nvPr/>
        </p:nvPicPr>
        <p:blipFill>
          <a:blip r:embed="rId3">
            <a:alphaModFix/>
          </a:blip>
          <a:stretch>
            <a:fillRect/>
          </a:stretch>
        </p:blipFill>
        <p:spPr>
          <a:xfrm>
            <a:off x="7847625" y="468000"/>
            <a:ext cx="702374" cy="702374"/>
          </a:xfrm>
          <a:prstGeom prst="rect">
            <a:avLst/>
          </a:prstGeom>
          <a:noFill/>
          <a:ln>
            <a:noFill/>
          </a:ln>
        </p:spPr>
      </p:pic>
      <p:pic>
        <p:nvPicPr>
          <p:cNvPr id="1683" name="Google Shape;1683;p206"/>
          <p:cNvPicPr preferRelativeResize="0"/>
          <p:nvPr/>
        </p:nvPicPr>
        <p:blipFill>
          <a:blip r:embed="rId4">
            <a:alphaModFix/>
          </a:blip>
          <a:stretch>
            <a:fillRect/>
          </a:stretch>
        </p:blipFill>
        <p:spPr>
          <a:xfrm>
            <a:off x="5430350" y="1135613"/>
            <a:ext cx="2872275" cy="2872275"/>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sp>
        <p:nvSpPr>
          <p:cNvPr id="1688" name="Google Shape;1688;p207"/>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7) POS Tagging</a:t>
            </a:r>
            <a:endParaRPr b="1" i="0" sz="3000" u="none" cap="none" strike="noStrike">
              <a:solidFill>
                <a:schemeClr val="dk1"/>
              </a:solidFill>
              <a:latin typeface="DM Sans"/>
              <a:ea typeface="DM Sans"/>
              <a:cs typeface="DM Sans"/>
              <a:sym typeface="DM Sans"/>
            </a:endParaRPr>
          </a:p>
        </p:txBody>
      </p:sp>
      <p:sp>
        <p:nvSpPr>
          <p:cNvPr id="1689" name="Google Shape;1689;p207"/>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690" name="Google Shape;1690;p207"/>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691" name="Google Shape;1691;p207"/>
          <p:cNvSpPr txBox="1"/>
          <p:nvPr/>
        </p:nvSpPr>
        <p:spPr>
          <a:xfrm>
            <a:off x="561475" y="1135625"/>
            <a:ext cx="4667400" cy="37557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s" sz="1600">
                <a:solidFill>
                  <a:srgbClr val="28262B"/>
                </a:solidFill>
                <a:latin typeface="DM Sans"/>
                <a:ea typeface="DM Sans"/>
                <a:cs typeface="DM Sans"/>
                <a:sym typeface="DM Sans"/>
              </a:rPr>
              <a:t>POS Tagging se utiliza en el procesamiento de texto para evitar la confusión entre dos mismas palabras que tienen significados diferentes. Con respecto a la definición y el contexto, le damos a cada palabra una etiqueta particular y las procesamos. Aquí se utilizan dos pasos:</a:t>
            </a:r>
            <a:endParaRPr sz="1600">
              <a:solidFill>
                <a:srgbClr val="28262B"/>
              </a:solidFill>
              <a:latin typeface="DM Sans"/>
              <a:ea typeface="DM Sans"/>
              <a:cs typeface="DM Sans"/>
              <a:sym typeface="DM Sans"/>
            </a:endParaRPr>
          </a:p>
          <a:p>
            <a:pPr indent="0" lvl="0" marL="0" rtl="0" algn="l">
              <a:lnSpc>
                <a:spcPct val="150000"/>
              </a:lnSpc>
              <a:spcBef>
                <a:spcPts val="0"/>
              </a:spcBef>
              <a:spcAft>
                <a:spcPts val="0"/>
              </a:spcAft>
              <a:buClr>
                <a:schemeClr val="dk1"/>
              </a:buClr>
              <a:buSzPts val="1100"/>
              <a:buFont typeface="Arial"/>
              <a:buNone/>
            </a:pPr>
            <a:r>
              <a:t/>
            </a:r>
            <a:endParaRPr sz="1600">
              <a:solidFill>
                <a:srgbClr val="28262B"/>
              </a:solidFill>
              <a:latin typeface="DM Sans"/>
              <a:ea typeface="DM Sans"/>
              <a:cs typeface="DM Sans"/>
              <a:sym typeface="DM Sans"/>
            </a:endParaRPr>
          </a:p>
          <a:p>
            <a:pPr indent="-330200" lvl="0" marL="457200" rtl="0" algn="l">
              <a:lnSpc>
                <a:spcPct val="150000"/>
              </a:lnSpc>
              <a:spcBef>
                <a:spcPts val="0"/>
              </a:spcBef>
              <a:spcAft>
                <a:spcPts val="0"/>
              </a:spcAft>
              <a:buClr>
                <a:srgbClr val="28262B"/>
              </a:buClr>
              <a:buSzPts val="1600"/>
              <a:buFont typeface="DM Sans"/>
              <a:buAutoNum type="arabicPeriod"/>
            </a:pPr>
            <a:r>
              <a:rPr lang="es" sz="1600">
                <a:solidFill>
                  <a:srgbClr val="28262B"/>
                </a:solidFill>
                <a:latin typeface="DM Sans"/>
                <a:ea typeface="DM Sans"/>
                <a:cs typeface="DM Sans"/>
                <a:sym typeface="DM Sans"/>
              </a:rPr>
              <a:t>Tokenizar texto (word_tokenize).</a:t>
            </a:r>
            <a:endParaRPr sz="1600">
              <a:solidFill>
                <a:srgbClr val="28262B"/>
              </a:solidFill>
              <a:latin typeface="DM Sans"/>
              <a:ea typeface="DM Sans"/>
              <a:cs typeface="DM Sans"/>
              <a:sym typeface="DM Sans"/>
            </a:endParaRPr>
          </a:p>
          <a:p>
            <a:pPr indent="-330200" lvl="0" marL="457200" rtl="0" algn="l">
              <a:lnSpc>
                <a:spcPct val="150000"/>
              </a:lnSpc>
              <a:spcBef>
                <a:spcPts val="0"/>
              </a:spcBef>
              <a:spcAft>
                <a:spcPts val="0"/>
              </a:spcAft>
              <a:buClr>
                <a:srgbClr val="28262B"/>
              </a:buClr>
              <a:buSzPts val="1600"/>
              <a:buFont typeface="DM Sans"/>
              <a:buAutoNum type="arabicPeriod"/>
            </a:pPr>
            <a:r>
              <a:rPr lang="es" sz="1600">
                <a:solidFill>
                  <a:srgbClr val="28262B"/>
                </a:solidFill>
                <a:latin typeface="DM Sans"/>
                <a:ea typeface="DM Sans"/>
                <a:cs typeface="DM Sans"/>
                <a:sym typeface="DM Sans"/>
              </a:rPr>
              <a:t>Aplicar pos_tag de NLTK.</a:t>
            </a:r>
            <a:endParaRPr sz="1600">
              <a:solidFill>
                <a:srgbClr val="28262B"/>
              </a:solidFill>
              <a:latin typeface="DM Sans"/>
              <a:ea typeface="DM Sans"/>
              <a:cs typeface="DM Sans"/>
              <a:sym typeface="DM Sans"/>
            </a:endParaRPr>
          </a:p>
          <a:p>
            <a:pPr indent="0" lvl="0" marL="0" rtl="0" algn="l">
              <a:lnSpc>
                <a:spcPct val="150000"/>
              </a:lnSpc>
              <a:spcBef>
                <a:spcPts val="0"/>
              </a:spcBef>
              <a:spcAft>
                <a:spcPts val="0"/>
              </a:spcAft>
              <a:buNone/>
            </a:pPr>
            <a:r>
              <a:t/>
            </a:r>
            <a:endParaRPr sz="1600">
              <a:solidFill>
                <a:srgbClr val="28262B"/>
              </a:solidFill>
              <a:latin typeface="DM Sans"/>
              <a:ea typeface="DM Sans"/>
              <a:cs typeface="DM Sans"/>
              <a:sym typeface="DM Sans"/>
            </a:endParaRPr>
          </a:p>
        </p:txBody>
      </p:sp>
      <p:pic>
        <p:nvPicPr>
          <p:cNvPr id="1692" name="Google Shape;1692;p207"/>
          <p:cNvPicPr preferRelativeResize="0"/>
          <p:nvPr/>
        </p:nvPicPr>
        <p:blipFill>
          <a:blip r:embed="rId3">
            <a:alphaModFix/>
          </a:blip>
          <a:stretch>
            <a:fillRect/>
          </a:stretch>
        </p:blipFill>
        <p:spPr>
          <a:xfrm>
            <a:off x="7847625" y="468000"/>
            <a:ext cx="702374" cy="702374"/>
          </a:xfrm>
          <a:prstGeom prst="rect">
            <a:avLst/>
          </a:prstGeom>
          <a:noFill/>
          <a:ln>
            <a:noFill/>
          </a:ln>
        </p:spPr>
      </p:pic>
      <p:pic>
        <p:nvPicPr>
          <p:cNvPr id="1693" name="Google Shape;1693;p207"/>
          <p:cNvPicPr preferRelativeResize="0"/>
          <p:nvPr/>
        </p:nvPicPr>
        <p:blipFill>
          <a:blip r:embed="rId4">
            <a:alphaModFix/>
          </a:blip>
          <a:stretch>
            <a:fillRect/>
          </a:stretch>
        </p:blipFill>
        <p:spPr>
          <a:xfrm>
            <a:off x="5486400" y="1283100"/>
            <a:ext cx="2802100" cy="2802100"/>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7" name="Shape 1697"/>
        <p:cNvGrpSpPr/>
        <p:nvPr/>
      </p:nvGrpSpPr>
      <p:grpSpPr>
        <a:xfrm>
          <a:off x="0" y="0"/>
          <a:ext cx="0" cy="0"/>
          <a:chOff x="0" y="0"/>
          <a:chExt cx="0" cy="0"/>
        </a:xfrm>
      </p:grpSpPr>
      <p:sp>
        <p:nvSpPr>
          <p:cNvPr id="1698" name="Google Shape;1698;p208"/>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1699" name="Google Shape;1699;p208"/>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3" name="Shape 1703"/>
        <p:cNvGrpSpPr/>
        <p:nvPr/>
      </p:nvGrpSpPr>
      <p:grpSpPr>
        <a:xfrm>
          <a:off x="0" y="0"/>
          <a:ext cx="0" cy="0"/>
          <a:chOff x="0" y="0"/>
          <a:chExt cx="0" cy="0"/>
        </a:xfrm>
      </p:grpSpPr>
      <p:sp>
        <p:nvSpPr>
          <p:cNvPr id="1704" name="Google Shape;1704;p209"/>
          <p:cNvSpPr txBox="1"/>
          <p:nvPr/>
        </p:nvSpPr>
        <p:spPr>
          <a:xfrm>
            <a:off x="1404863" y="1941375"/>
            <a:ext cx="62214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90FF"/>
                </a:solidFill>
                <a:latin typeface="DM Sans"/>
                <a:ea typeface="DM Sans"/>
                <a:cs typeface="DM Sans"/>
                <a:sym typeface="DM Sans"/>
              </a:rPr>
              <a:t>Corpus, Document Term Matrix y Term Document Matrix</a:t>
            </a:r>
            <a:endParaRPr b="1" i="0" sz="4000" u="none" cap="none" strike="noStrike">
              <a:solidFill>
                <a:srgbClr val="EA90FF"/>
              </a:solidFill>
              <a:latin typeface="DM Sans"/>
              <a:ea typeface="DM Sans"/>
              <a:cs typeface="DM Sans"/>
              <a:sym typeface="DM Sans"/>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8" name="Shape 1708"/>
        <p:cNvGrpSpPr/>
        <p:nvPr/>
      </p:nvGrpSpPr>
      <p:grpSpPr>
        <a:xfrm>
          <a:off x="0" y="0"/>
          <a:ext cx="0" cy="0"/>
          <a:chOff x="0" y="0"/>
          <a:chExt cx="0" cy="0"/>
        </a:xfrm>
      </p:grpSpPr>
      <p:sp>
        <p:nvSpPr>
          <p:cNvPr id="1709" name="Google Shape;1709;p21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Corpus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3" name="Shape 1713"/>
        <p:cNvGrpSpPr/>
        <p:nvPr/>
      </p:nvGrpSpPr>
      <p:grpSpPr>
        <a:xfrm>
          <a:off x="0" y="0"/>
          <a:ext cx="0" cy="0"/>
          <a:chOff x="0" y="0"/>
          <a:chExt cx="0" cy="0"/>
        </a:xfrm>
      </p:grpSpPr>
      <p:sp>
        <p:nvSpPr>
          <p:cNvPr id="1714" name="Google Shape;1714;p211"/>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Corpus</a:t>
            </a:r>
            <a:endParaRPr b="1" i="0" sz="3000" u="none" cap="none" strike="noStrike">
              <a:solidFill>
                <a:schemeClr val="dk1"/>
              </a:solidFill>
              <a:latin typeface="DM Sans"/>
              <a:ea typeface="DM Sans"/>
              <a:cs typeface="DM Sans"/>
              <a:sym typeface="DM Sans"/>
            </a:endParaRPr>
          </a:p>
        </p:txBody>
      </p:sp>
      <p:sp>
        <p:nvSpPr>
          <p:cNvPr id="1715" name="Google Shape;1715;p211"/>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16" name="Google Shape;1716;p211"/>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17" name="Google Shape;1717;p211"/>
          <p:cNvSpPr txBox="1"/>
          <p:nvPr/>
        </p:nvSpPr>
        <p:spPr>
          <a:xfrm>
            <a:off x="598300" y="1068288"/>
            <a:ext cx="4694100" cy="3193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s" sz="1700">
                <a:solidFill>
                  <a:schemeClr val="dk1"/>
                </a:solidFill>
                <a:highlight>
                  <a:srgbClr val="FFFFFF"/>
                </a:highlight>
                <a:latin typeface="DM Sans"/>
                <a:ea typeface="DM Sans"/>
                <a:cs typeface="DM Sans"/>
                <a:sym typeface="DM Sans"/>
              </a:rPr>
              <a:t>Un corpus es una colección de texto o audio auténtico organizado en conjuntos de datos. auténtico (texto escrito o audio hablado por un nativo del idioma o dialecto). Un corpus puede estar compuesto desde periódicos, novelas, recetas, transmisiones de radio hasta programas de televisión, películas y tweets.</a:t>
            </a:r>
            <a:endParaRPr sz="2500">
              <a:solidFill>
                <a:schemeClr val="dk1"/>
              </a:solidFill>
              <a:latin typeface="DM Sans"/>
              <a:ea typeface="DM Sans"/>
              <a:cs typeface="DM Sans"/>
              <a:sym typeface="DM Sans"/>
            </a:endParaRPr>
          </a:p>
        </p:txBody>
      </p:sp>
      <p:pic>
        <p:nvPicPr>
          <p:cNvPr id="1718" name="Google Shape;1718;p211"/>
          <p:cNvPicPr preferRelativeResize="0"/>
          <p:nvPr/>
        </p:nvPicPr>
        <p:blipFill>
          <a:blip r:embed="rId3">
            <a:alphaModFix/>
          </a:blip>
          <a:stretch>
            <a:fillRect/>
          </a:stretch>
        </p:blipFill>
        <p:spPr>
          <a:xfrm>
            <a:off x="7847625" y="468000"/>
            <a:ext cx="702374" cy="702374"/>
          </a:xfrm>
          <a:prstGeom prst="rect">
            <a:avLst/>
          </a:prstGeom>
          <a:noFill/>
          <a:ln>
            <a:noFill/>
          </a:ln>
        </p:spPr>
      </p:pic>
      <p:pic>
        <p:nvPicPr>
          <p:cNvPr id="1719" name="Google Shape;1719;p211"/>
          <p:cNvPicPr preferRelativeResize="0"/>
          <p:nvPr/>
        </p:nvPicPr>
        <p:blipFill>
          <a:blip r:embed="rId4">
            <a:alphaModFix/>
          </a:blip>
          <a:stretch>
            <a:fillRect/>
          </a:stretch>
        </p:blipFill>
        <p:spPr>
          <a:xfrm>
            <a:off x="5486400" y="1324975"/>
            <a:ext cx="2807725" cy="2807725"/>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3" name="Shape 1723"/>
        <p:cNvGrpSpPr/>
        <p:nvPr/>
      </p:nvGrpSpPr>
      <p:grpSpPr>
        <a:xfrm>
          <a:off x="0" y="0"/>
          <a:ext cx="0" cy="0"/>
          <a:chOff x="0" y="0"/>
          <a:chExt cx="0" cy="0"/>
        </a:xfrm>
      </p:grpSpPr>
      <p:sp>
        <p:nvSpPr>
          <p:cNvPr id="1724" name="Google Shape;1724;p212"/>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Corpus</a:t>
            </a:r>
            <a:endParaRPr b="1" i="0" sz="3000" u="none" cap="none" strike="noStrike">
              <a:solidFill>
                <a:schemeClr val="dk1"/>
              </a:solidFill>
              <a:latin typeface="DM Sans"/>
              <a:ea typeface="DM Sans"/>
              <a:cs typeface="DM Sans"/>
              <a:sym typeface="DM Sans"/>
            </a:endParaRPr>
          </a:p>
        </p:txBody>
      </p:sp>
      <p:sp>
        <p:nvSpPr>
          <p:cNvPr id="1725" name="Google Shape;1725;p212"/>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26" name="Google Shape;1726;p212"/>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27" name="Google Shape;1727;p212"/>
          <p:cNvSpPr txBox="1"/>
          <p:nvPr/>
        </p:nvSpPr>
        <p:spPr>
          <a:xfrm>
            <a:off x="598300" y="1068288"/>
            <a:ext cx="4694100" cy="3586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s" sz="1700">
                <a:solidFill>
                  <a:schemeClr val="dk1"/>
                </a:solidFill>
                <a:highlight>
                  <a:srgbClr val="FFFFFF"/>
                </a:highlight>
                <a:latin typeface="DM Sans"/>
                <a:ea typeface="DM Sans"/>
                <a:cs typeface="DM Sans"/>
                <a:sym typeface="DM Sans"/>
              </a:rPr>
              <a:t>En NLP, un corpus contiene datos de texto y voz que se pueden usar para entrenar sistemas de inteligencia artificial y ML. Si un usuario tiene un problema u objetivo específico que desea abordar, necesitará una recopilación de datos que respalde, o al menos sea una representación de, lo que busca lograr con el aprendizaje automático y la PNL.</a:t>
            </a:r>
            <a:endParaRPr sz="2500">
              <a:solidFill>
                <a:schemeClr val="dk1"/>
              </a:solidFill>
              <a:latin typeface="DM Sans"/>
              <a:ea typeface="DM Sans"/>
              <a:cs typeface="DM Sans"/>
              <a:sym typeface="DM Sans"/>
            </a:endParaRPr>
          </a:p>
        </p:txBody>
      </p:sp>
      <p:pic>
        <p:nvPicPr>
          <p:cNvPr id="1728" name="Google Shape;1728;p212"/>
          <p:cNvPicPr preferRelativeResize="0"/>
          <p:nvPr/>
        </p:nvPicPr>
        <p:blipFill>
          <a:blip r:embed="rId3">
            <a:alphaModFix/>
          </a:blip>
          <a:stretch>
            <a:fillRect/>
          </a:stretch>
        </p:blipFill>
        <p:spPr>
          <a:xfrm>
            <a:off x="7847625" y="468000"/>
            <a:ext cx="702374" cy="702374"/>
          </a:xfrm>
          <a:prstGeom prst="rect">
            <a:avLst/>
          </a:prstGeom>
          <a:noFill/>
          <a:ln>
            <a:noFill/>
          </a:ln>
        </p:spPr>
      </p:pic>
      <p:pic>
        <p:nvPicPr>
          <p:cNvPr id="1729" name="Google Shape;1729;p212"/>
          <p:cNvPicPr preferRelativeResize="0"/>
          <p:nvPr/>
        </p:nvPicPr>
        <p:blipFill>
          <a:blip r:embed="rId4">
            <a:alphaModFix/>
          </a:blip>
          <a:stretch>
            <a:fillRect/>
          </a:stretch>
        </p:blipFill>
        <p:spPr>
          <a:xfrm>
            <a:off x="5486400" y="1308750"/>
            <a:ext cx="2872275" cy="2872275"/>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3" name="Shape 1733"/>
        <p:cNvGrpSpPr/>
        <p:nvPr/>
      </p:nvGrpSpPr>
      <p:grpSpPr>
        <a:xfrm>
          <a:off x="0" y="0"/>
          <a:ext cx="0" cy="0"/>
          <a:chOff x="0" y="0"/>
          <a:chExt cx="0" cy="0"/>
        </a:xfrm>
      </p:grpSpPr>
      <p:sp>
        <p:nvSpPr>
          <p:cNvPr id="1734" name="Google Shape;1734;p213"/>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Características de un buen Corpus</a:t>
            </a:r>
            <a:endParaRPr b="1" i="0" sz="3000" u="none" cap="none" strike="noStrike">
              <a:solidFill>
                <a:schemeClr val="dk1"/>
              </a:solidFill>
              <a:latin typeface="DM Sans"/>
              <a:ea typeface="DM Sans"/>
              <a:cs typeface="DM Sans"/>
              <a:sym typeface="DM Sans"/>
            </a:endParaRPr>
          </a:p>
        </p:txBody>
      </p:sp>
      <p:sp>
        <p:nvSpPr>
          <p:cNvPr id="1735" name="Google Shape;1735;p213"/>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36" name="Google Shape;1736;p213"/>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37" name="Google Shape;1737;p213"/>
          <p:cNvSpPr txBox="1"/>
          <p:nvPr/>
        </p:nvSpPr>
        <p:spPr>
          <a:xfrm>
            <a:off x="598300" y="970125"/>
            <a:ext cx="4888200" cy="3386400"/>
          </a:xfrm>
          <a:prstGeom prst="rect">
            <a:avLst/>
          </a:prstGeom>
          <a:solidFill>
            <a:schemeClr val="lt1"/>
          </a:solid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Clr>
                <a:schemeClr val="dk1"/>
              </a:buClr>
              <a:buSzPts val="1600"/>
              <a:buFont typeface="DM Sans"/>
              <a:buAutoNum type="arabicPeriod"/>
            </a:pPr>
            <a:r>
              <a:rPr b="1" lang="es" sz="1600">
                <a:solidFill>
                  <a:schemeClr val="dk1"/>
                </a:solidFill>
                <a:highlight>
                  <a:srgbClr val="FFFFFF"/>
                </a:highlight>
                <a:latin typeface="DM Sans"/>
                <a:ea typeface="DM Sans"/>
                <a:cs typeface="DM Sans"/>
                <a:sym typeface="DM Sans"/>
              </a:rPr>
              <a:t>Gran tamaño: </a:t>
            </a:r>
            <a:r>
              <a:rPr lang="es" sz="1600">
                <a:solidFill>
                  <a:schemeClr val="dk1"/>
                </a:solidFill>
                <a:highlight>
                  <a:srgbClr val="FFFFFF"/>
                </a:highlight>
                <a:latin typeface="DM Sans"/>
                <a:ea typeface="DM Sans"/>
                <a:cs typeface="DM Sans"/>
                <a:sym typeface="DM Sans"/>
              </a:rPr>
              <a:t>mientras más grande mejores resultados se pueden obtener</a:t>
            </a:r>
            <a:endParaRPr sz="1600">
              <a:solidFill>
                <a:schemeClr val="dk1"/>
              </a:solidFill>
              <a:highlight>
                <a:srgbClr val="FFFFFF"/>
              </a:highlight>
              <a:latin typeface="DM Sans"/>
              <a:ea typeface="DM Sans"/>
              <a:cs typeface="DM Sans"/>
              <a:sym typeface="DM Sans"/>
            </a:endParaRPr>
          </a:p>
          <a:p>
            <a:pPr indent="-330200" lvl="0" marL="457200" rtl="0" algn="l">
              <a:lnSpc>
                <a:spcPct val="150000"/>
              </a:lnSpc>
              <a:spcBef>
                <a:spcPts val="0"/>
              </a:spcBef>
              <a:spcAft>
                <a:spcPts val="0"/>
              </a:spcAft>
              <a:buClr>
                <a:schemeClr val="dk1"/>
              </a:buClr>
              <a:buSzPts val="1600"/>
              <a:buFont typeface="DM Sans"/>
              <a:buAutoNum type="arabicPeriod"/>
            </a:pPr>
            <a:r>
              <a:rPr b="1" lang="es" sz="1600">
                <a:solidFill>
                  <a:schemeClr val="dk1"/>
                </a:solidFill>
                <a:highlight>
                  <a:srgbClr val="FFFFFF"/>
                </a:highlight>
                <a:latin typeface="DM Sans"/>
                <a:ea typeface="DM Sans"/>
                <a:cs typeface="DM Sans"/>
                <a:sym typeface="DM Sans"/>
              </a:rPr>
              <a:t>Buena calidad de datos: </a:t>
            </a:r>
            <a:r>
              <a:rPr lang="es" sz="1600">
                <a:solidFill>
                  <a:schemeClr val="dk1"/>
                </a:solidFill>
                <a:highlight>
                  <a:srgbClr val="FFFFFF"/>
                </a:highlight>
                <a:latin typeface="DM Sans"/>
                <a:ea typeface="DM Sans"/>
                <a:cs typeface="DM Sans"/>
                <a:sym typeface="DM Sans"/>
              </a:rPr>
              <a:t>errores pequeños de sintaxis pueden generar errores de gran escala en algoritmos</a:t>
            </a:r>
            <a:endParaRPr sz="1600">
              <a:solidFill>
                <a:schemeClr val="dk1"/>
              </a:solidFill>
              <a:highlight>
                <a:srgbClr val="FFFFFF"/>
              </a:highlight>
              <a:latin typeface="DM Sans"/>
              <a:ea typeface="DM Sans"/>
              <a:cs typeface="DM Sans"/>
              <a:sym typeface="DM Sans"/>
            </a:endParaRPr>
          </a:p>
          <a:p>
            <a:pPr indent="-330200" lvl="0" marL="457200" rtl="0" algn="l">
              <a:lnSpc>
                <a:spcPct val="150000"/>
              </a:lnSpc>
              <a:spcBef>
                <a:spcPts val="0"/>
              </a:spcBef>
              <a:spcAft>
                <a:spcPts val="0"/>
              </a:spcAft>
              <a:buClr>
                <a:schemeClr val="dk1"/>
              </a:buClr>
              <a:buSzPts val="1600"/>
              <a:buFont typeface="DM Sans"/>
              <a:buAutoNum type="arabicPeriod"/>
            </a:pPr>
            <a:r>
              <a:rPr b="1" lang="es" sz="1600">
                <a:solidFill>
                  <a:schemeClr val="dk1"/>
                </a:solidFill>
                <a:highlight>
                  <a:srgbClr val="FFFFFF"/>
                </a:highlight>
                <a:latin typeface="DM Sans"/>
                <a:ea typeface="DM Sans"/>
                <a:cs typeface="DM Sans"/>
                <a:sym typeface="DM Sans"/>
              </a:rPr>
              <a:t>Datos limpios: </a:t>
            </a:r>
            <a:r>
              <a:rPr lang="es" sz="1600">
                <a:solidFill>
                  <a:schemeClr val="dk1"/>
                </a:solidFill>
                <a:highlight>
                  <a:srgbClr val="FFFFFF"/>
                </a:highlight>
                <a:latin typeface="DM Sans"/>
                <a:ea typeface="DM Sans"/>
                <a:cs typeface="DM Sans"/>
                <a:sym typeface="DM Sans"/>
              </a:rPr>
              <a:t>se necesitan procesos de limpieza avanzados para evitar errores</a:t>
            </a:r>
            <a:endParaRPr sz="1600">
              <a:solidFill>
                <a:schemeClr val="dk1"/>
              </a:solidFill>
              <a:highlight>
                <a:srgbClr val="FFFFFF"/>
              </a:highlight>
              <a:latin typeface="DM Sans"/>
              <a:ea typeface="DM Sans"/>
              <a:cs typeface="DM Sans"/>
              <a:sym typeface="DM Sans"/>
            </a:endParaRPr>
          </a:p>
          <a:p>
            <a:pPr indent="-330200" lvl="0" marL="457200" rtl="0" algn="l">
              <a:lnSpc>
                <a:spcPct val="150000"/>
              </a:lnSpc>
              <a:spcBef>
                <a:spcPts val="0"/>
              </a:spcBef>
              <a:spcAft>
                <a:spcPts val="0"/>
              </a:spcAft>
              <a:buClr>
                <a:schemeClr val="dk1"/>
              </a:buClr>
              <a:buSzPts val="1600"/>
              <a:buFont typeface="DM Sans"/>
              <a:buAutoNum type="arabicPeriod"/>
            </a:pPr>
            <a:r>
              <a:rPr b="1" lang="es" sz="1600">
                <a:solidFill>
                  <a:schemeClr val="dk1"/>
                </a:solidFill>
                <a:highlight>
                  <a:srgbClr val="FFFFFF"/>
                </a:highlight>
                <a:latin typeface="DM Sans"/>
                <a:ea typeface="DM Sans"/>
                <a:cs typeface="DM Sans"/>
                <a:sym typeface="DM Sans"/>
              </a:rPr>
              <a:t>Balance: </a:t>
            </a:r>
            <a:r>
              <a:rPr lang="es" sz="1600">
                <a:solidFill>
                  <a:schemeClr val="dk1"/>
                </a:solidFill>
                <a:highlight>
                  <a:srgbClr val="FFFFFF"/>
                </a:highlight>
                <a:latin typeface="DM Sans"/>
                <a:ea typeface="DM Sans"/>
                <a:cs typeface="DM Sans"/>
                <a:sym typeface="DM Sans"/>
              </a:rPr>
              <a:t>mantener el balance es importante cuando se desean realizar predicciones</a:t>
            </a:r>
            <a:endParaRPr sz="1600">
              <a:solidFill>
                <a:schemeClr val="dk1"/>
              </a:solidFill>
              <a:highlight>
                <a:srgbClr val="FFFFFF"/>
              </a:highlight>
              <a:latin typeface="DM Sans"/>
              <a:ea typeface="DM Sans"/>
              <a:cs typeface="DM Sans"/>
              <a:sym typeface="DM Sans"/>
            </a:endParaRPr>
          </a:p>
        </p:txBody>
      </p:sp>
      <p:pic>
        <p:nvPicPr>
          <p:cNvPr id="1738" name="Google Shape;1738;p213"/>
          <p:cNvPicPr preferRelativeResize="0"/>
          <p:nvPr/>
        </p:nvPicPr>
        <p:blipFill>
          <a:blip r:embed="rId3">
            <a:alphaModFix/>
          </a:blip>
          <a:stretch>
            <a:fillRect/>
          </a:stretch>
        </p:blipFill>
        <p:spPr>
          <a:xfrm>
            <a:off x="7847625" y="468000"/>
            <a:ext cx="702374" cy="702374"/>
          </a:xfrm>
          <a:prstGeom prst="rect">
            <a:avLst/>
          </a:prstGeom>
          <a:noFill/>
          <a:ln>
            <a:noFill/>
          </a:ln>
        </p:spPr>
      </p:pic>
      <p:pic>
        <p:nvPicPr>
          <p:cNvPr id="1739" name="Google Shape;1739;p213"/>
          <p:cNvPicPr preferRelativeResize="0"/>
          <p:nvPr/>
        </p:nvPicPr>
        <p:blipFill>
          <a:blip r:embed="rId4">
            <a:alphaModFix/>
          </a:blip>
          <a:stretch>
            <a:fillRect/>
          </a:stretch>
        </p:blipFill>
        <p:spPr>
          <a:xfrm>
            <a:off x="5555275" y="1332200"/>
            <a:ext cx="2683250" cy="2669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3"/>
          <p:cNvSpPr txBox="1"/>
          <p:nvPr/>
        </p:nvSpPr>
        <p:spPr>
          <a:xfrm>
            <a:off x="501450" y="34255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Origen</a:t>
            </a:r>
            <a:endParaRPr b="1" i="0" sz="3000" u="none" cap="none" strike="noStrike">
              <a:solidFill>
                <a:schemeClr val="dk1"/>
              </a:solidFill>
              <a:latin typeface="DM Sans"/>
              <a:ea typeface="DM Sans"/>
              <a:cs typeface="DM Sans"/>
              <a:sym typeface="DM Sans"/>
            </a:endParaRPr>
          </a:p>
        </p:txBody>
      </p:sp>
      <p:sp>
        <p:nvSpPr>
          <p:cNvPr id="268" name="Google Shape;268;p43"/>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69" name="Google Shape;269;p43"/>
          <p:cNvPicPr preferRelativeResize="0"/>
          <p:nvPr/>
        </p:nvPicPr>
        <p:blipFill rotWithShape="1">
          <a:blip r:embed="rId3">
            <a:alphaModFix/>
          </a:blip>
          <a:srcRect b="0" l="0" r="0" t="2467"/>
          <a:stretch/>
        </p:blipFill>
        <p:spPr>
          <a:xfrm>
            <a:off x="926550" y="827825"/>
            <a:ext cx="6935526" cy="3177274"/>
          </a:xfrm>
          <a:prstGeom prst="rect">
            <a:avLst/>
          </a:prstGeom>
          <a:noFill/>
          <a:ln>
            <a:noFill/>
          </a:ln>
        </p:spPr>
      </p:pic>
      <p:pic>
        <p:nvPicPr>
          <p:cNvPr id="270" name="Google Shape;270;p43"/>
          <p:cNvPicPr preferRelativeResize="0"/>
          <p:nvPr/>
        </p:nvPicPr>
        <p:blipFill>
          <a:blip r:embed="rId4">
            <a:alphaModFix/>
          </a:blip>
          <a:stretch>
            <a:fillRect/>
          </a:stretch>
        </p:blipFill>
        <p:spPr>
          <a:xfrm>
            <a:off x="8014500" y="468000"/>
            <a:ext cx="600300" cy="600300"/>
          </a:xfrm>
          <a:prstGeom prst="rect">
            <a:avLst/>
          </a:prstGeom>
          <a:noFill/>
          <a:ln>
            <a:noFill/>
          </a:ln>
        </p:spPr>
      </p:pic>
      <p:sp>
        <p:nvSpPr>
          <p:cNvPr id="271" name="Google Shape;271;p43"/>
          <p:cNvSpPr txBox="1"/>
          <p:nvPr/>
        </p:nvSpPr>
        <p:spPr>
          <a:xfrm>
            <a:off x="475200" y="3939750"/>
            <a:ext cx="7996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Luego de 2012 </a:t>
            </a:r>
            <a:r>
              <a:rPr lang="es"/>
              <a:t>comenzó</a:t>
            </a:r>
            <a:r>
              <a:rPr lang="es"/>
              <a:t> un estallido en el uso de </a:t>
            </a:r>
            <a:r>
              <a:rPr lang="es"/>
              <a:t>métodos</a:t>
            </a:r>
            <a:r>
              <a:rPr lang="es"/>
              <a:t> asociados a redes neuronales para la resolución de problemas no lineales a gran escala lo cual se </a:t>
            </a:r>
            <a:r>
              <a:rPr lang="es"/>
              <a:t>demostró</a:t>
            </a:r>
            <a:r>
              <a:rPr lang="es"/>
              <a:t> en </a:t>
            </a:r>
            <a:r>
              <a:rPr lang="es" u="sng">
                <a:solidFill>
                  <a:srgbClr val="83AEFB"/>
                </a:solidFill>
                <a:hlinkClick r:id="rId5">
                  <a:extLst>
                    <a:ext uri="{A12FA001-AC4F-418D-AE19-62706E023703}">
                      <ahyp:hlinkClr val="tx"/>
                    </a:ext>
                  </a:extLst>
                </a:hlinkClick>
              </a:rPr>
              <a:t>IMAGENET</a:t>
            </a:r>
            <a:endParaRPr>
              <a:solidFill>
                <a:srgbClr val="83AEFB"/>
              </a:solidFill>
            </a:endParaRPr>
          </a:p>
          <a:p>
            <a:pPr indent="0" lvl="0" marL="0" rtl="0" algn="l">
              <a:spcBef>
                <a:spcPts val="0"/>
              </a:spcBef>
              <a:spcAft>
                <a:spcPts val="0"/>
              </a:spcAft>
              <a:buNone/>
            </a:pPr>
            <a:r>
              <a:t/>
            </a:r>
            <a:endParaRPr/>
          </a:p>
          <a:p>
            <a:pPr indent="0" lvl="0" marL="0" rtl="0" algn="l">
              <a:spcBef>
                <a:spcPts val="0"/>
              </a:spcBef>
              <a:spcAft>
                <a:spcPts val="0"/>
              </a:spcAft>
              <a:buNone/>
            </a:pPr>
            <a:r>
              <a:rPr b="1" lang="es"/>
              <a:t>Fuente:</a:t>
            </a:r>
            <a:r>
              <a:rPr lang="es"/>
              <a:t> </a:t>
            </a:r>
            <a:r>
              <a:rPr lang="es" u="sng">
                <a:solidFill>
                  <a:srgbClr val="83AEFB"/>
                </a:solidFill>
                <a:hlinkClick r:id="rId6">
                  <a:extLst>
                    <a:ext uri="{A12FA001-AC4F-418D-AE19-62706E023703}">
                      <ahyp:hlinkClr val="tx"/>
                    </a:ext>
                  </a:extLst>
                </a:hlinkClick>
              </a:rPr>
              <a:t>Origen Deep Learning</a:t>
            </a:r>
            <a:endParaRPr>
              <a:solidFill>
                <a:srgbClr val="83AEFB"/>
              </a:solidFill>
            </a:endParaRPr>
          </a:p>
        </p:txBody>
      </p:sp>
      <p:sp>
        <p:nvSpPr>
          <p:cNvPr id="272" name="Google Shape;272;p43"/>
          <p:cNvSpPr/>
          <p:nvPr/>
        </p:nvSpPr>
        <p:spPr>
          <a:xfrm>
            <a:off x="6822825" y="744413"/>
            <a:ext cx="1093500" cy="3344100"/>
          </a:xfrm>
          <a:prstGeom prst="rect">
            <a:avLst/>
          </a:prstGeom>
          <a:noFill/>
          <a:ln cap="flat" cmpd="sng" w="19050">
            <a:solidFill>
              <a:srgbClr val="EA9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3" name="Shape 1743"/>
        <p:cNvGrpSpPr/>
        <p:nvPr/>
      </p:nvGrpSpPr>
      <p:grpSpPr>
        <a:xfrm>
          <a:off x="0" y="0"/>
          <a:ext cx="0" cy="0"/>
          <a:chOff x="0" y="0"/>
          <a:chExt cx="0" cy="0"/>
        </a:xfrm>
      </p:grpSpPr>
      <p:sp>
        <p:nvSpPr>
          <p:cNvPr id="1744" name="Google Shape;1744;p214"/>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Problemas típicos al elaborar Corpus</a:t>
            </a:r>
            <a:endParaRPr b="1" i="0" sz="3000" u="none" cap="none" strike="noStrike">
              <a:solidFill>
                <a:schemeClr val="dk1"/>
              </a:solidFill>
              <a:latin typeface="DM Sans"/>
              <a:ea typeface="DM Sans"/>
              <a:cs typeface="DM Sans"/>
              <a:sym typeface="DM Sans"/>
            </a:endParaRPr>
          </a:p>
        </p:txBody>
      </p:sp>
      <p:sp>
        <p:nvSpPr>
          <p:cNvPr id="1745" name="Google Shape;1745;p214"/>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46" name="Google Shape;1746;p214"/>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47" name="Google Shape;1747;p214"/>
          <p:cNvSpPr txBox="1"/>
          <p:nvPr/>
        </p:nvSpPr>
        <p:spPr>
          <a:xfrm>
            <a:off x="598300" y="970125"/>
            <a:ext cx="4888200" cy="33864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600">
                <a:solidFill>
                  <a:schemeClr val="dk1"/>
                </a:solidFill>
                <a:highlight>
                  <a:srgbClr val="FFFFFF"/>
                </a:highlight>
                <a:latin typeface="DM Sans"/>
                <a:ea typeface="DM Sans"/>
                <a:cs typeface="DM Sans"/>
                <a:sym typeface="DM Sans"/>
              </a:rPr>
              <a:t>A pesar de que es un concepto muy simple y genérico pueden ocurrir inconvenientes como:</a:t>
            </a:r>
            <a:endParaRPr sz="1600">
              <a:solidFill>
                <a:schemeClr val="dk1"/>
              </a:solidFill>
              <a:highlight>
                <a:srgbClr val="FFFFFF"/>
              </a:highlight>
              <a:latin typeface="DM Sans"/>
              <a:ea typeface="DM Sans"/>
              <a:cs typeface="DM Sans"/>
              <a:sym typeface="DM Sans"/>
            </a:endParaRPr>
          </a:p>
          <a:p>
            <a:pPr indent="-330200" lvl="0" marL="457200" rtl="0" algn="l">
              <a:lnSpc>
                <a:spcPct val="150000"/>
              </a:lnSpc>
              <a:spcBef>
                <a:spcPts val="0"/>
              </a:spcBef>
              <a:spcAft>
                <a:spcPts val="0"/>
              </a:spcAft>
              <a:buClr>
                <a:schemeClr val="dk1"/>
              </a:buClr>
              <a:buSzPts val="1600"/>
              <a:buFont typeface="DM Sans"/>
              <a:buAutoNum type="arabicPeriod"/>
            </a:pPr>
            <a:r>
              <a:rPr lang="es" sz="1600">
                <a:solidFill>
                  <a:schemeClr val="dk1"/>
                </a:solidFill>
                <a:highlight>
                  <a:srgbClr val="FFFFFF"/>
                </a:highlight>
                <a:latin typeface="DM Sans"/>
                <a:ea typeface="DM Sans"/>
                <a:cs typeface="DM Sans"/>
                <a:sym typeface="DM Sans"/>
              </a:rPr>
              <a:t>Decidir el tipo de data a ser analizada puede ser complejo</a:t>
            </a:r>
            <a:endParaRPr sz="1600">
              <a:solidFill>
                <a:schemeClr val="dk1"/>
              </a:solidFill>
              <a:highlight>
                <a:srgbClr val="FFFFFF"/>
              </a:highlight>
              <a:latin typeface="DM Sans"/>
              <a:ea typeface="DM Sans"/>
              <a:cs typeface="DM Sans"/>
              <a:sym typeface="DM Sans"/>
            </a:endParaRPr>
          </a:p>
          <a:p>
            <a:pPr indent="-330200" lvl="0" marL="457200" rtl="0" algn="l">
              <a:lnSpc>
                <a:spcPct val="150000"/>
              </a:lnSpc>
              <a:spcBef>
                <a:spcPts val="0"/>
              </a:spcBef>
              <a:spcAft>
                <a:spcPts val="0"/>
              </a:spcAft>
              <a:buClr>
                <a:schemeClr val="dk1"/>
              </a:buClr>
              <a:buSzPts val="1600"/>
              <a:buFont typeface="DM Sans"/>
              <a:buAutoNum type="arabicPeriod"/>
            </a:pPr>
            <a:r>
              <a:rPr lang="es" sz="1600">
                <a:solidFill>
                  <a:schemeClr val="dk1"/>
                </a:solidFill>
                <a:highlight>
                  <a:srgbClr val="FFFFFF"/>
                </a:highlight>
                <a:latin typeface="DM Sans"/>
                <a:ea typeface="DM Sans"/>
                <a:cs typeface="DM Sans"/>
                <a:sym typeface="DM Sans"/>
              </a:rPr>
              <a:t>Es necesario disponibilidad de datos</a:t>
            </a:r>
            <a:endParaRPr sz="1600">
              <a:solidFill>
                <a:schemeClr val="dk1"/>
              </a:solidFill>
              <a:highlight>
                <a:srgbClr val="FFFFFF"/>
              </a:highlight>
              <a:latin typeface="DM Sans"/>
              <a:ea typeface="DM Sans"/>
              <a:cs typeface="DM Sans"/>
              <a:sym typeface="DM Sans"/>
            </a:endParaRPr>
          </a:p>
          <a:p>
            <a:pPr indent="-330200" lvl="0" marL="457200" rtl="0" algn="l">
              <a:lnSpc>
                <a:spcPct val="150000"/>
              </a:lnSpc>
              <a:spcBef>
                <a:spcPts val="0"/>
              </a:spcBef>
              <a:spcAft>
                <a:spcPts val="0"/>
              </a:spcAft>
              <a:buClr>
                <a:schemeClr val="dk1"/>
              </a:buClr>
              <a:buSzPts val="1600"/>
              <a:buFont typeface="DM Sans"/>
              <a:buAutoNum type="arabicPeriod"/>
            </a:pPr>
            <a:r>
              <a:rPr lang="es" sz="1600">
                <a:solidFill>
                  <a:schemeClr val="dk1"/>
                </a:solidFill>
                <a:highlight>
                  <a:srgbClr val="FFFFFF"/>
                </a:highlight>
                <a:latin typeface="DM Sans"/>
                <a:ea typeface="DM Sans"/>
                <a:cs typeface="DM Sans"/>
                <a:sym typeface="DM Sans"/>
              </a:rPr>
              <a:t>Se debe garantizar calidad en los datos</a:t>
            </a:r>
            <a:endParaRPr sz="1600">
              <a:solidFill>
                <a:schemeClr val="dk1"/>
              </a:solidFill>
              <a:highlight>
                <a:srgbClr val="FFFFFF"/>
              </a:highlight>
              <a:latin typeface="DM Sans"/>
              <a:ea typeface="DM Sans"/>
              <a:cs typeface="DM Sans"/>
              <a:sym typeface="DM Sans"/>
            </a:endParaRPr>
          </a:p>
          <a:p>
            <a:pPr indent="-330200" lvl="0" marL="457200" rtl="0" algn="l">
              <a:lnSpc>
                <a:spcPct val="150000"/>
              </a:lnSpc>
              <a:spcBef>
                <a:spcPts val="0"/>
              </a:spcBef>
              <a:spcAft>
                <a:spcPts val="0"/>
              </a:spcAft>
              <a:buClr>
                <a:schemeClr val="dk1"/>
              </a:buClr>
              <a:buSzPts val="1600"/>
              <a:buFont typeface="DM Sans"/>
              <a:buAutoNum type="arabicPeriod"/>
            </a:pPr>
            <a:r>
              <a:rPr lang="es" sz="1600">
                <a:solidFill>
                  <a:schemeClr val="dk1"/>
                </a:solidFill>
                <a:highlight>
                  <a:srgbClr val="FFFFFF"/>
                </a:highlight>
                <a:latin typeface="DM Sans"/>
                <a:ea typeface="DM Sans"/>
                <a:cs typeface="DM Sans"/>
                <a:sym typeface="DM Sans"/>
              </a:rPr>
              <a:t>Hay que estar dispuestos a poder adecuar los datos en términos de la cantidad disponible (alto dinamismo)</a:t>
            </a:r>
            <a:endParaRPr sz="1600">
              <a:solidFill>
                <a:schemeClr val="dk1"/>
              </a:solidFill>
              <a:highlight>
                <a:srgbClr val="FFFFFF"/>
              </a:highlight>
              <a:latin typeface="DM Sans"/>
              <a:ea typeface="DM Sans"/>
              <a:cs typeface="DM Sans"/>
              <a:sym typeface="DM Sans"/>
            </a:endParaRPr>
          </a:p>
        </p:txBody>
      </p:sp>
      <p:pic>
        <p:nvPicPr>
          <p:cNvPr id="1748" name="Google Shape;1748;p214"/>
          <p:cNvPicPr preferRelativeResize="0"/>
          <p:nvPr/>
        </p:nvPicPr>
        <p:blipFill>
          <a:blip r:embed="rId3">
            <a:alphaModFix/>
          </a:blip>
          <a:stretch>
            <a:fillRect/>
          </a:stretch>
        </p:blipFill>
        <p:spPr>
          <a:xfrm>
            <a:off x="7847625" y="468000"/>
            <a:ext cx="702374" cy="702374"/>
          </a:xfrm>
          <a:prstGeom prst="rect">
            <a:avLst/>
          </a:prstGeom>
          <a:noFill/>
          <a:ln>
            <a:noFill/>
          </a:ln>
        </p:spPr>
      </p:pic>
      <p:pic>
        <p:nvPicPr>
          <p:cNvPr id="1749" name="Google Shape;1749;p214"/>
          <p:cNvPicPr preferRelativeResize="0"/>
          <p:nvPr/>
        </p:nvPicPr>
        <p:blipFill>
          <a:blip r:embed="rId4">
            <a:alphaModFix/>
          </a:blip>
          <a:stretch>
            <a:fillRect/>
          </a:stretch>
        </p:blipFill>
        <p:spPr>
          <a:xfrm>
            <a:off x="5555275" y="1332200"/>
            <a:ext cx="2683250" cy="2669825"/>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3" name="Shape 1753"/>
        <p:cNvGrpSpPr/>
        <p:nvPr/>
      </p:nvGrpSpPr>
      <p:grpSpPr>
        <a:xfrm>
          <a:off x="0" y="0"/>
          <a:ext cx="0" cy="0"/>
          <a:chOff x="0" y="0"/>
          <a:chExt cx="0" cy="0"/>
        </a:xfrm>
      </p:grpSpPr>
      <p:sp>
        <p:nvSpPr>
          <p:cNvPr id="1754" name="Google Shape;1754;p21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Document Term Matrix</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8" name="Shape 1758"/>
        <p:cNvGrpSpPr/>
        <p:nvPr/>
      </p:nvGrpSpPr>
      <p:grpSpPr>
        <a:xfrm>
          <a:off x="0" y="0"/>
          <a:ext cx="0" cy="0"/>
          <a:chOff x="0" y="0"/>
          <a:chExt cx="0" cy="0"/>
        </a:xfrm>
      </p:grpSpPr>
      <p:sp>
        <p:nvSpPr>
          <p:cNvPr id="1759" name="Google Shape;1759;p216"/>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Document Term Matrix</a:t>
            </a:r>
            <a:endParaRPr b="1" i="0" sz="3000" u="none" cap="none" strike="noStrike">
              <a:solidFill>
                <a:schemeClr val="dk1"/>
              </a:solidFill>
              <a:latin typeface="DM Sans"/>
              <a:ea typeface="DM Sans"/>
              <a:cs typeface="DM Sans"/>
              <a:sym typeface="DM Sans"/>
            </a:endParaRPr>
          </a:p>
        </p:txBody>
      </p:sp>
      <p:sp>
        <p:nvSpPr>
          <p:cNvPr id="1760" name="Google Shape;1760;p216"/>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61" name="Google Shape;1761;p216"/>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62" name="Google Shape;1762;p216"/>
          <p:cNvSpPr txBox="1"/>
          <p:nvPr/>
        </p:nvSpPr>
        <p:spPr>
          <a:xfrm>
            <a:off x="598300" y="970125"/>
            <a:ext cx="4888200" cy="33864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600">
                <a:solidFill>
                  <a:schemeClr val="dk1"/>
                </a:solidFill>
                <a:highlight>
                  <a:srgbClr val="FFFFFF"/>
                </a:highlight>
                <a:latin typeface="DM Sans"/>
                <a:ea typeface="DM Sans"/>
                <a:cs typeface="DM Sans"/>
                <a:sym typeface="DM Sans"/>
              </a:rPr>
              <a:t>Es una matriz matemática que describe la frecuencia de los términos que aparecen en una colección de documentos y donde:</a:t>
            </a:r>
            <a:endParaRPr sz="1600">
              <a:solidFill>
                <a:schemeClr val="dk1"/>
              </a:solidFill>
              <a:highlight>
                <a:srgbClr val="FFFFFF"/>
              </a:highlight>
              <a:latin typeface="DM Sans"/>
              <a:ea typeface="DM Sans"/>
              <a:cs typeface="DM Sans"/>
              <a:sym typeface="DM Sans"/>
            </a:endParaRPr>
          </a:p>
          <a:p>
            <a:pPr indent="-330200" lvl="0" marL="457200" rtl="0" algn="l">
              <a:lnSpc>
                <a:spcPct val="150000"/>
              </a:lnSpc>
              <a:spcBef>
                <a:spcPts val="0"/>
              </a:spcBef>
              <a:spcAft>
                <a:spcPts val="0"/>
              </a:spcAft>
              <a:buClr>
                <a:schemeClr val="dk1"/>
              </a:buClr>
              <a:buSzPts val="1600"/>
              <a:buFont typeface="DM Sans"/>
              <a:buAutoNum type="arabicPeriod"/>
            </a:pPr>
            <a:r>
              <a:rPr lang="es" sz="1600">
                <a:solidFill>
                  <a:schemeClr val="dk1"/>
                </a:solidFill>
                <a:highlight>
                  <a:srgbClr val="FFFFFF"/>
                </a:highlight>
                <a:latin typeface="DM Sans"/>
                <a:ea typeface="DM Sans"/>
                <a:cs typeface="DM Sans"/>
                <a:sym typeface="DM Sans"/>
              </a:rPr>
              <a:t>Cada fila representa un documento</a:t>
            </a:r>
            <a:endParaRPr sz="1600">
              <a:solidFill>
                <a:schemeClr val="dk1"/>
              </a:solidFill>
              <a:highlight>
                <a:srgbClr val="FFFFFF"/>
              </a:highlight>
              <a:latin typeface="DM Sans"/>
              <a:ea typeface="DM Sans"/>
              <a:cs typeface="DM Sans"/>
              <a:sym typeface="DM Sans"/>
            </a:endParaRPr>
          </a:p>
          <a:p>
            <a:pPr indent="-330200" lvl="0" marL="457200" rtl="0" algn="l">
              <a:lnSpc>
                <a:spcPct val="150000"/>
              </a:lnSpc>
              <a:spcBef>
                <a:spcPts val="0"/>
              </a:spcBef>
              <a:spcAft>
                <a:spcPts val="0"/>
              </a:spcAft>
              <a:buClr>
                <a:schemeClr val="dk1"/>
              </a:buClr>
              <a:buSzPts val="1600"/>
              <a:buFont typeface="DM Sans"/>
              <a:buAutoNum type="arabicPeriod"/>
            </a:pPr>
            <a:r>
              <a:rPr lang="es" sz="1600">
                <a:solidFill>
                  <a:schemeClr val="dk1"/>
                </a:solidFill>
                <a:highlight>
                  <a:srgbClr val="FFFFFF"/>
                </a:highlight>
                <a:latin typeface="DM Sans"/>
                <a:ea typeface="DM Sans"/>
                <a:cs typeface="DM Sans"/>
                <a:sym typeface="DM Sans"/>
              </a:rPr>
              <a:t>Cada columna representa un término (palabra)</a:t>
            </a:r>
            <a:endParaRPr sz="1600">
              <a:solidFill>
                <a:schemeClr val="dk1"/>
              </a:solidFill>
              <a:highlight>
                <a:srgbClr val="FFFFFF"/>
              </a:highlight>
              <a:latin typeface="DM Sans"/>
              <a:ea typeface="DM Sans"/>
              <a:cs typeface="DM Sans"/>
              <a:sym typeface="DM Sans"/>
            </a:endParaRPr>
          </a:p>
          <a:p>
            <a:pPr indent="-330200" lvl="0" marL="457200" rtl="0" algn="l">
              <a:lnSpc>
                <a:spcPct val="150000"/>
              </a:lnSpc>
              <a:spcBef>
                <a:spcPts val="0"/>
              </a:spcBef>
              <a:spcAft>
                <a:spcPts val="0"/>
              </a:spcAft>
              <a:buClr>
                <a:schemeClr val="dk1"/>
              </a:buClr>
              <a:buSzPts val="1600"/>
              <a:buFont typeface="DM Sans"/>
              <a:buAutoNum type="arabicPeriod"/>
            </a:pPr>
            <a:r>
              <a:rPr lang="es" sz="1600">
                <a:solidFill>
                  <a:schemeClr val="dk1"/>
                </a:solidFill>
                <a:highlight>
                  <a:srgbClr val="FFFFFF"/>
                </a:highlight>
                <a:latin typeface="DM Sans"/>
                <a:ea typeface="DM Sans"/>
                <a:cs typeface="DM Sans"/>
                <a:sym typeface="DM Sans"/>
              </a:rPr>
              <a:t>Cada valor (típicamente) contiene el número de apariciones de ese término en ese documento</a:t>
            </a:r>
            <a:endParaRPr sz="1600">
              <a:solidFill>
                <a:schemeClr val="dk1"/>
              </a:solidFill>
              <a:highlight>
                <a:srgbClr val="FFFFFF"/>
              </a:highlight>
              <a:latin typeface="DM Sans"/>
              <a:ea typeface="DM Sans"/>
              <a:cs typeface="DM Sans"/>
              <a:sym typeface="DM Sans"/>
            </a:endParaRPr>
          </a:p>
        </p:txBody>
      </p:sp>
      <p:pic>
        <p:nvPicPr>
          <p:cNvPr id="1763" name="Google Shape;1763;p216"/>
          <p:cNvPicPr preferRelativeResize="0"/>
          <p:nvPr/>
        </p:nvPicPr>
        <p:blipFill>
          <a:blip r:embed="rId3">
            <a:alphaModFix/>
          </a:blip>
          <a:stretch>
            <a:fillRect/>
          </a:stretch>
        </p:blipFill>
        <p:spPr>
          <a:xfrm>
            <a:off x="7847625" y="468000"/>
            <a:ext cx="702374" cy="702374"/>
          </a:xfrm>
          <a:prstGeom prst="rect">
            <a:avLst/>
          </a:prstGeom>
          <a:noFill/>
          <a:ln>
            <a:noFill/>
          </a:ln>
        </p:spPr>
      </p:pic>
      <p:pic>
        <p:nvPicPr>
          <p:cNvPr id="1764" name="Google Shape;1764;p216"/>
          <p:cNvPicPr preferRelativeResize="0"/>
          <p:nvPr/>
        </p:nvPicPr>
        <p:blipFill>
          <a:blip r:embed="rId4">
            <a:alphaModFix/>
          </a:blip>
          <a:stretch>
            <a:fillRect/>
          </a:stretch>
        </p:blipFill>
        <p:spPr>
          <a:xfrm>
            <a:off x="5437100" y="1464438"/>
            <a:ext cx="3226675" cy="2214625"/>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8" name="Shape 1768"/>
        <p:cNvGrpSpPr/>
        <p:nvPr/>
      </p:nvGrpSpPr>
      <p:grpSpPr>
        <a:xfrm>
          <a:off x="0" y="0"/>
          <a:ext cx="0" cy="0"/>
          <a:chOff x="0" y="0"/>
          <a:chExt cx="0" cy="0"/>
        </a:xfrm>
      </p:grpSpPr>
      <p:sp>
        <p:nvSpPr>
          <p:cNvPr id="1769" name="Google Shape;1769;p217"/>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Document Term Matrix</a:t>
            </a:r>
            <a:endParaRPr b="1" i="0" sz="3000" u="none" cap="none" strike="noStrike">
              <a:solidFill>
                <a:schemeClr val="dk1"/>
              </a:solidFill>
              <a:latin typeface="DM Sans"/>
              <a:ea typeface="DM Sans"/>
              <a:cs typeface="DM Sans"/>
              <a:sym typeface="DM Sans"/>
            </a:endParaRPr>
          </a:p>
        </p:txBody>
      </p:sp>
      <p:sp>
        <p:nvSpPr>
          <p:cNvPr id="1770" name="Google Shape;1770;p217"/>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71" name="Google Shape;1771;p217"/>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72" name="Google Shape;1772;p217"/>
          <p:cNvSpPr txBox="1"/>
          <p:nvPr/>
        </p:nvSpPr>
        <p:spPr>
          <a:xfrm>
            <a:off x="536825" y="1248000"/>
            <a:ext cx="4776000" cy="2647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600">
                <a:solidFill>
                  <a:schemeClr val="dk1"/>
                </a:solidFill>
                <a:highlight>
                  <a:srgbClr val="FFFFFF"/>
                </a:highlight>
                <a:latin typeface="DM Sans"/>
                <a:ea typeface="DM Sans"/>
                <a:cs typeface="DM Sans"/>
                <a:sym typeface="DM Sans"/>
              </a:rPr>
              <a:t>Las matrices de términos de documento (Document Term Matrix)  a menudo se almacenan como un objeto de matriz dispersa o sparse por sus siglas en inglés. Estos objetos se pueden tratar como si fueran matrices (por ejemplo, acceder a filas y columnas), pero se almacenan en un formato más eficiente.</a:t>
            </a:r>
            <a:endParaRPr sz="1600">
              <a:solidFill>
                <a:schemeClr val="dk1"/>
              </a:solidFill>
              <a:highlight>
                <a:srgbClr val="FFFFFF"/>
              </a:highlight>
              <a:latin typeface="DM Sans"/>
              <a:ea typeface="DM Sans"/>
              <a:cs typeface="DM Sans"/>
              <a:sym typeface="DM Sans"/>
            </a:endParaRPr>
          </a:p>
        </p:txBody>
      </p:sp>
      <p:pic>
        <p:nvPicPr>
          <p:cNvPr id="1773" name="Google Shape;1773;p217"/>
          <p:cNvPicPr preferRelativeResize="0"/>
          <p:nvPr/>
        </p:nvPicPr>
        <p:blipFill>
          <a:blip r:embed="rId3">
            <a:alphaModFix/>
          </a:blip>
          <a:stretch>
            <a:fillRect/>
          </a:stretch>
        </p:blipFill>
        <p:spPr>
          <a:xfrm>
            <a:off x="7847625" y="468000"/>
            <a:ext cx="702374" cy="702374"/>
          </a:xfrm>
          <a:prstGeom prst="rect">
            <a:avLst/>
          </a:prstGeom>
          <a:noFill/>
          <a:ln>
            <a:noFill/>
          </a:ln>
        </p:spPr>
      </p:pic>
      <p:pic>
        <p:nvPicPr>
          <p:cNvPr id="1774" name="Google Shape;1774;p217"/>
          <p:cNvPicPr preferRelativeResize="0"/>
          <p:nvPr/>
        </p:nvPicPr>
        <p:blipFill>
          <a:blip r:embed="rId4">
            <a:alphaModFix/>
          </a:blip>
          <a:stretch>
            <a:fillRect/>
          </a:stretch>
        </p:blipFill>
        <p:spPr>
          <a:xfrm>
            <a:off x="5437113" y="1464438"/>
            <a:ext cx="3226675" cy="2214625"/>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8" name="Shape 1778"/>
        <p:cNvGrpSpPr/>
        <p:nvPr/>
      </p:nvGrpSpPr>
      <p:grpSpPr>
        <a:xfrm>
          <a:off x="0" y="0"/>
          <a:ext cx="0" cy="0"/>
          <a:chOff x="0" y="0"/>
          <a:chExt cx="0" cy="0"/>
        </a:xfrm>
      </p:grpSpPr>
      <p:sp>
        <p:nvSpPr>
          <p:cNvPr id="1779" name="Google Shape;1779;p21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Term Document Matrix</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3" name="Shape 1783"/>
        <p:cNvGrpSpPr/>
        <p:nvPr/>
      </p:nvGrpSpPr>
      <p:grpSpPr>
        <a:xfrm>
          <a:off x="0" y="0"/>
          <a:ext cx="0" cy="0"/>
          <a:chOff x="0" y="0"/>
          <a:chExt cx="0" cy="0"/>
        </a:xfrm>
      </p:grpSpPr>
      <p:sp>
        <p:nvSpPr>
          <p:cNvPr id="1784" name="Google Shape;1784;p219"/>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Document Term Matrix</a:t>
            </a:r>
            <a:endParaRPr b="1" i="0" sz="3000" u="none" cap="none" strike="noStrike">
              <a:solidFill>
                <a:schemeClr val="dk1"/>
              </a:solidFill>
              <a:latin typeface="DM Sans"/>
              <a:ea typeface="DM Sans"/>
              <a:cs typeface="DM Sans"/>
              <a:sym typeface="DM Sans"/>
            </a:endParaRPr>
          </a:p>
        </p:txBody>
      </p:sp>
      <p:sp>
        <p:nvSpPr>
          <p:cNvPr id="1785" name="Google Shape;1785;p219"/>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86" name="Google Shape;1786;p219"/>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87" name="Google Shape;1787;p219"/>
          <p:cNvSpPr txBox="1"/>
          <p:nvPr/>
        </p:nvSpPr>
        <p:spPr>
          <a:xfrm>
            <a:off x="536825" y="1248000"/>
            <a:ext cx="4776000" cy="3016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600">
                <a:solidFill>
                  <a:schemeClr val="dk1"/>
                </a:solidFill>
                <a:highlight>
                  <a:srgbClr val="FFFFFF"/>
                </a:highlight>
                <a:latin typeface="DM Sans"/>
                <a:ea typeface="DM Sans"/>
                <a:cs typeface="DM Sans"/>
                <a:sym typeface="DM Sans"/>
              </a:rPr>
              <a:t>Term Document Matrix (TDM)  representa vectores de documentos en forma de matriz en la que las filas corresponden a los términos del documento, las columnas corresponden a los documentos del corpus y las celdas corresponden a los pesos de los términos. Es simplemente la transpuesta de la Document Term Matrix</a:t>
            </a:r>
            <a:endParaRPr sz="1600">
              <a:solidFill>
                <a:schemeClr val="dk1"/>
              </a:solidFill>
              <a:highlight>
                <a:srgbClr val="FFFFFF"/>
              </a:highlight>
              <a:latin typeface="DM Sans"/>
              <a:ea typeface="DM Sans"/>
              <a:cs typeface="DM Sans"/>
              <a:sym typeface="DM Sans"/>
            </a:endParaRPr>
          </a:p>
        </p:txBody>
      </p:sp>
      <p:pic>
        <p:nvPicPr>
          <p:cNvPr id="1788" name="Google Shape;1788;p219"/>
          <p:cNvPicPr preferRelativeResize="0"/>
          <p:nvPr/>
        </p:nvPicPr>
        <p:blipFill>
          <a:blip r:embed="rId3">
            <a:alphaModFix/>
          </a:blip>
          <a:stretch>
            <a:fillRect/>
          </a:stretch>
        </p:blipFill>
        <p:spPr>
          <a:xfrm>
            <a:off x="7847625" y="468000"/>
            <a:ext cx="702374" cy="702374"/>
          </a:xfrm>
          <a:prstGeom prst="rect">
            <a:avLst/>
          </a:prstGeom>
          <a:noFill/>
          <a:ln>
            <a:noFill/>
          </a:ln>
        </p:spPr>
      </p:pic>
      <p:pic>
        <p:nvPicPr>
          <p:cNvPr id="1789" name="Google Shape;1789;p219"/>
          <p:cNvPicPr preferRelativeResize="0"/>
          <p:nvPr/>
        </p:nvPicPr>
        <p:blipFill>
          <a:blip r:embed="rId4">
            <a:alphaModFix/>
          </a:blip>
          <a:stretch>
            <a:fillRect/>
          </a:stretch>
        </p:blipFill>
        <p:spPr>
          <a:xfrm>
            <a:off x="5374050" y="1327975"/>
            <a:ext cx="3352800" cy="2487561"/>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3" name="Shape 1793"/>
        <p:cNvGrpSpPr/>
        <p:nvPr/>
      </p:nvGrpSpPr>
      <p:grpSpPr>
        <a:xfrm>
          <a:off x="0" y="0"/>
          <a:ext cx="0" cy="0"/>
          <a:chOff x="0" y="0"/>
          <a:chExt cx="0" cy="0"/>
        </a:xfrm>
      </p:grpSpPr>
      <p:sp>
        <p:nvSpPr>
          <p:cNvPr id="1794" name="Google Shape;1794;p22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TF-IDF score</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8" name="Shape 1798"/>
        <p:cNvGrpSpPr/>
        <p:nvPr/>
      </p:nvGrpSpPr>
      <p:grpSpPr>
        <a:xfrm>
          <a:off x="0" y="0"/>
          <a:ext cx="0" cy="0"/>
          <a:chOff x="0" y="0"/>
          <a:chExt cx="0" cy="0"/>
        </a:xfrm>
      </p:grpSpPr>
      <p:sp>
        <p:nvSpPr>
          <p:cNvPr id="1799" name="Google Shape;1799;p221"/>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TF-IDF score</a:t>
            </a:r>
            <a:endParaRPr b="1" i="0" sz="3000" u="none" cap="none" strike="noStrike">
              <a:solidFill>
                <a:schemeClr val="dk1"/>
              </a:solidFill>
              <a:latin typeface="DM Sans"/>
              <a:ea typeface="DM Sans"/>
              <a:cs typeface="DM Sans"/>
              <a:sym typeface="DM Sans"/>
            </a:endParaRPr>
          </a:p>
        </p:txBody>
      </p:sp>
      <p:sp>
        <p:nvSpPr>
          <p:cNvPr id="1800" name="Google Shape;1800;p221"/>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801" name="Google Shape;1801;p221"/>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802" name="Google Shape;1802;p221"/>
          <p:cNvSpPr txBox="1"/>
          <p:nvPr/>
        </p:nvSpPr>
        <p:spPr>
          <a:xfrm>
            <a:off x="565350" y="1068300"/>
            <a:ext cx="8013300" cy="153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600">
                <a:solidFill>
                  <a:schemeClr val="dk1"/>
                </a:solidFill>
                <a:highlight>
                  <a:srgbClr val="FFFFFF"/>
                </a:highlight>
                <a:latin typeface="DM Sans"/>
                <a:ea typeface="DM Sans"/>
                <a:cs typeface="DM Sans"/>
                <a:sym typeface="DM Sans"/>
              </a:rPr>
              <a:t>Es una forma de valorar aquellos términos que no son tan comunes en el corpus (IDF relativamente alto), pero que aún tienen un nivel razonable de frecuencia (TF relativamente alto). Es la métrica utilizada con mayor frecuencia para calcular los pesos de los términos en un modelo de espacio vectorial.</a:t>
            </a:r>
            <a:endParaRPr sz="1600">
              <a:solidFill>
                <a:schemeClr val="dk1"/>
              </a:solidFill>
              <a:highlight>
                <a:srgbClr val="FFFFFF"/>
              </a:highlight>
              <a:latin typeface="DM Sans"/>
              <a:ea typeface="DM Sans"/>
              <a:cs typeface="DM Sans"/>
              <a:sym typeface="DM Sans"/>
            </a:endParaRPr>
          </a:p>
        </p:txBody>
      </p:sp>
      <p:pic>
        <p:nvPicPr>
          <p:cNvPr id="1803" name="Google Shape;1803;p221"/>
          <p:cNvPicPr preferRelativeResize="0"/>
          <p:nvPr/>
        </p:nvPicPr>
        <p:blipFill>
          <a:blip r:embed="rId3">
            <a:alphaModFix/>
          </a:blip>
          <a:stretch>
            <a:fillRect/>
          </a:stretch>
        </p:blipFill>
        <p:spPr>
          <a:xfrm>
            <a:off x="7847625" y="468000"/>
            <a:ext cx="702374" cy="702374"/>
          </a:xfrm>
          <a:prstGeom prst="rect">
            <a:avLst/>
          </a:prstGeom>
          <a:noFill/>
          <a:ln>
            <a:noFill/>
          </a:ln>
        </p:spPr>
      </p:pic>
      <p:pic>
        <p:nvPicPr>
          <p:cNvPr id="1804" name="Google Shape;1804;p221"/>
          <p:cNvPicPr preferRelativeResize="0"/>
          <p:nvPr/>
        </p:nvPicPr>
        <p:blipFill>
          <a:blip r:embed="rId4">
            <a:alphaModFix/>
          </a:blip>
          <a:stretch>
            <a:fillRect/>
          </a:stretch>
        </p:blipFill>
        <p:spPr>
          <a:xfrm>
            <a:off x="1385075" y="2531621"/>
            <a:ext cx="5865726" cy="1950375"/>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8" name="Shape 1808"/>
        <p:cNvGrpSpPr/>
        <p:nvPr/>
      </p:nvGrpSpPr>
      <p:grpSpPr>
        <a:xfrm>
          <a:off x="0" y="0"/>
          <a:ext cx="0" cy="0"/>
          <a:chOff x="0" y="0"/>
          <a:chExt cx="0" cy="0"/>
        </a:xfrm>
      </p:grpSpPr>
      <p:sp>
        <p:nvSpPr>
          <p:cNvPr id="1809" name="Google Shape;1809;p222"/>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1810" name="Google Shape;1810;p222"/>
          <p:cNvSpPr txBox="1"/>
          <p:nvPr/>
        </p:nvSpPr>
        <p:spPr>
          <a:xfrm>
            <a:off x="654950" y="1473975"/>
            <a:ext cx="7855500" cy="210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Analizaremos un ejemplo donde utilizaremos el NLP para encontrar insights y patrones interesantes para revisiones de películas de Amazon, crearemos n-grams, identificaremos palabras más relevantes en buenas y malas revisiones entre otras tareas.</a:t>
            </a:r>
            <a:endParaRPr sz="2500">
              <a:solidFill>
                <a:srgbClr val="B7B7B7"/>
              </a:solidFill>
              <a:latin typeface="DM Sans"/>
              <a:ea typeface="DM Sans"/>
              <a:cs typeface="DM Sans"/>
              <a:sym typeface="DM Sans"/>
            </a:endParaRPr>
          </a:p>
        </p:txBody>
      </p:sp>
      <p:grpSp>
        <p:nvGrpSpPr>
          <p:cNvPr id="1811" name="Google Shape;1811;p222"/>
          <p:cNvGrpSpPr/>
          <p:nvPr/>
        </p:nvGrpSpPr>
        <p:grpSpPr>
          <a:xfrm>
            <a:off x="473351" y="619523"/>
            <a:ext cx="738900" cy="738900"/>
            <a:chOff x="473351" y="619523"/>
            <a:chExt cx="738900" cy="738900"/>
          </a:xfrm>
        </p:grpSpPr>
        <p:sp>
          <p:nvSpPr>
            <p:cNvPr id="1812" name="Google Shape;1812;p22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13" name="Google Shape;1813;p222"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7" name="Shape 1817"/>
        <p:cNvGrpSpPr/>
        <p:nvPr/>
      </p:nvGrpSpPr>
      <p:grpSpPr>
        <a:xfrm>
          <a:off x="0" y="0"/>
          <a:ext cx="0" cy="0"/>
          <a:chOff x="0" y="0"/>
          <a:chExt cx="0" cy="0"/>
        </a:xfrm>
      </p:grpSpPr>
      <p:grpSp>
        <p:nvGrpSpPr>
          <p:cNvPr id="1818" name="Google Shape;1818;p223"/>
          <p:cNvGrpSpPr/>
          <p:nvPr/>
        </p:nvGrpSpPr>
        <p:grpSpPr>
          <a:xfrm>
            <a:off x="4202556" y="994173"/>
            <a:ext cx="738900" cy="738900"/>
            <a:chOff x="974706" y="2467173"/>
            <a:chExt cx="738900" cy="738900"/>
          </a:xfrm>
        </p:grpSpPr>
        <p:sp>
          <p:nvSpPr>
            <p:cNvPr id="1819" name="Google Shape;1819;p223"/>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20" name="Google Shape;1820;p223"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1821" name="Google Shape;1821;p223"/>
          <p:cNvSpPr txBox="1"/>
          <p:nvPr/>
        </p:nvSpPr>
        <p:spPr>
          <a:xfrm>
            <a:off x="450150" y="1733075"/>
            <a:ext cx="82437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Análisis descriptivo NLP</a:t>
            </a:r>
            <a:endParaRPr b="1" i="0" sz="4000" u="none" cap="none" strike="noStrike">
              <a:solidFill>
                <a:schemeClr val="dk1"/>
              </a:solidFill>
              <a:highlight>
                <a:srgbClr val="EAFF6A"/>
              </a:highlight>
              <a:latin typeface="DM Sans"/>
              <a:ea typeface="DM Sans"/>
              <a:cs typeface="DM Sans"/>
              <a:sym typeface="DM Sans"/>
            </a:endParaRPr>
          </a:p>
        </p:txBody>
      </p:sp>
      <p:sp>
        <p:nvSpPr>
          <p:cNvPr id="1822" name="Google Shape;1822;p223"/>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15-20 mins</a:t>
            </a:r>
            <a:endParaRPr b="1" i="0" sz="2000" u="none" cap="none" strike="noStrike">
              <a:solidFill>
                <a:srgbClr val="83AEFB"/>
              </a:solidFill>
              <a:latin typeface="DM Sans"/>
              <a:ea typeface="DM Sans"/>
              <a:cs typeface="DM Sans"/>
              <a:sym typeface="DM Sans"/>
            </a:endParaRPr>
          </a:p>
        </p:txBody>
      </p:sp>
      <p:sp>
        <p:nvSpPr>
          <p:cNvPr id="1823" name="Google Shape;1823;p223"/>
          <p:cNvSpPr txBox="1"/>
          <p:nvPr/>
        </p:nvSpPr>
        <p:spPr>
          <a:xfrm>
            <a:off x="801025" y="2947550"/>
            <a:ext cx="75561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lang="es" sz="2000">
                <a:solidFill>
                  <a:srgbClr val="999999"/>
                </a:solidFill>
                <a:latin typeface="DM Sans"/>
                <a:ea typeface="DM Sans"/>
                <a:cs typeface="DM Sans"/>
                <a:sym typeface="DM Sans"/>
              </a:rPr>
              <a:t>En esta oportunidad utilizaremos lo aprendido en clase para poner en práctica los conceptos de NLP</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26"/>
          <p:cNvSpPr txBox="1"/>
          <p:nvPr/>
        </p:nvSpPr>
        <p:spPr>
          <a:xfrm>
            <a:off x="678750" y="1709338"/>
            <a:ext cx="7786500" cy="2401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Introducción a Deep Learning &amp; </a:t>
            </a:r>
            <a:r>
              <a:rPr b="1" lang="es" sz="4000">
                <a:solidFill>
                  <a:srgbClr val="EAFF6A"/>
                </a:solidFill>
                <a:latin typeface="DM Sans"/>
                <a:ea typeface="DM Sans"/>
                <a:cs typeface="DM Sans"/>
                <a:sym typeface="DM Sans"/>
              </a:rPr>
              <a:t>Introducción al procesamiento de Lenguaje Natural I</a:t>
            </a:r>
            <a:endParaRPr b="1" i="0" sz="4000" u="none" cap="none" strike="noStrike">
              <a:solidFill>
                <a:srgbClr val="EAFF6A"/>
              </a:solidFill>
              <a:latin typeface="DM Sans"/>
              <a:ea typeface="DM Sans"/>
              <a:cs typeface="DM Sans"/>
              <a:sym typeface="DM Sans"/>
            </a:endParaRPr>
          </a:p>
        </p:txBody>
      </p:sp>
      <p:sp>
        <p:nvSpPr>
          <p:cNvPr id="87" name="Google Shape;87;p26"/>
          <p:cNvSpPr txBox="1"/>
          <p:nvPr/>
        </p:nvSpPr>
        <p:spPr>
          <a:xfrm>
            <a:off x="1269600" y="1032963"/>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chemeClr val="lt1"/>
                </a:solidFill>
                <a:latin typeface="DM Sans"/>
                <a:ea typeface="DM Sans"/>
                <a:cs typeface="DM Sans"/>
                <a:sym typeface="DM Sans"/>
              </a:rPr>
              <a:t>Clase </a:t>
            </a:r>
            <a:r>
              <a:rPr b="1" lang="es" sz="1800">
                <a:solidFill>
                  <a:schemeClr val="lt1"/>
                </a:solidFill>
                <a:latin typeface="DM Sans"/>
                <a:ea typeface="DM Sans"/>
                <a:cs typeface="DM Sans"/>
                <a:sym typeface="DM Sans"/>
              </a:rPr>
              <a:t>27</a:t>
            </a:r>
            <a:r>
              <a:rPr b="1" i="0" lang="es" sz="1800" u="none" cap="none" strike="noStrike">
                <a:solidFill>
                  <a:schemeClr val="lt1"/>
                </a:solidFill>
                <a:latin typeface="DM Sans"/>
                <a:ea typeface="DM Sans"/>
                <a:cs typeface="DM Sans"/>
                <a:sym typeface="DM Sans"/>
              </a:rPr>
              <a:t>.</a:t>
            </a:r>
            <a:r>
              <a:rPr b="0" i="0" lang="es" sz="1800" u="none" cap="none" strike="noStrike">
                <a:solidFill>
                  <a:schemeClr val="lt1"/>
                </a:solidFill>
                <a:latin typeface="DM Sans"/>
                <a:ea typeface="DM Sans"/>
                <a:cs typeface="DM Sans"/>
                <a:sym typeface="DM Sans"/>
              </a:rPr>
              <a:t> </a:t>
            </a:r>
            <a:r>
              <a:rPr lang="es" sz="1800">
                <a:solidFill>
                  <a:schemeClr val="lt1"/>
                </a:solidFill>
                <a:latin typeface="DM Sans"/>
                <a:ea typeface="DM Sans"/>
                <a:cs typeface="DM Sans"/>
                <a:sym typeface="DM Sans"/>
              </a:rPr>
              <a:t>DATA SCIENCE</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4"/>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Características de Deep Learning</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7" name="Shape 1827"/>
        <p:cNvGrpSpPr/>
        <p:nvPr/>
      </p:nvGrpSpPr>
      <p:grpSpPr>
        <a:xfrm>
          <a:off x="0" y="0"/>
          <a:ext cx="0" cy="0"/>
          <a:chOff x="0" y="0"/>
          <a:chExt cx="0" cy="0"/>
        </a:xfrm>
      </p:grpSpPr>
      <p:grpSp>
        <p:nvGrpSpPr>
          <p:cNvPr id="1828" name="Google Shape;1828;p224"/>
          <p:cNvGrpSpPr/>
          <p:nvPr/>
        </p:nvGrpSpPr>
        <p:grpSpPr>
          <a:xfrm>
            <a:off x="457347" y="468298"/>
            <a:ext cx="431074" cy="431074"/>
            <a:chOff x="974706" y="2467173"/>
            <a:chExt cx="738900" cy="738900"/>
          </a:xfrm>
        </p:grpSpPr>
        <p:sp>
          <p:nvSpPr>
            <p:cNvPr id="1829" name="Google Shape;1829;p224"/>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0" name="Google Shape;1830;p224"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1831" name="Google Shape;1831;p224"/>
          <p:cNvSpPr txBox="1"/>
          <p:nvPr/>
        </p:nvSpPr>
        <p:spPr>
          <a:xfrm>
            <a:off x="475200" y="831975"/>
            <a:ext cx="5345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Análisis Descriptivo NLP</a:t>
            </a:r>
            <a:endParaRPr b="1" i="0" sz="3000" u="none" cap="none" strike="noStrike">
              <a:solidFill>
                <a:schemeClr val="dk1"/>
              </a:solidFill>
              <a:latin typeface="DM Sans"/>
              <a:ea typeface="DM Sans"/>
              <a:cs typeface="DM Sans"/>
              <a:sym typeface="DM Sans"/>
            </a:endParaRPr>
          </a:p>
        </p:txBody>
      </p:sp>
      <p:pic>
        <p:nvPicPr>
          <p:cNvPr id="1832" name="Google Shape;1832;p224"/>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1833" name="Google Shape;1833;p224"/>
          <p:cNvSpPr txBox="1"/>
          <p:nvPr/>
        </p:nvSpPr>
        <p:spPr>
          <a:xfrm>
            <a:off x="523950" y="1432275"/>
            <a:ext cx="4209600" cy="272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Nos reuniremos en breakout rooms y formaremos grupos. Se les propone:</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Escoger 2 periódicos digitales con distintas temáticas (por ejemplo, uno que hable sobre economía y otro sobre deportes)</a:t>
            </a:r>
            <a:endParaRPr sz="1350">
              <a:latin typeface="DM Sans"/>
              <a:ea typeface="DM Sans"/>
              <a:cs typeface="DM Sans"/>
              <a:sym typeface="DM Sans"/>
            </a:endParaRPr>
          </a:p>
          <a:p>
            <a:pPr indent="-314325" lvl="0" marL="457200" marR="0" rtl="0" algn="l">
              <a:lnSpc>
                <a:spcPct val="100000"/>
              </a:lnSpc>
              <a:spcBef>
                <a:spcPts val="1000"/>
              </a:spcBef>
              <a:spcAft>
                <a:spcPts val="0"/>
              </a:spcAft>
              <a:buClr>
                <a:srgbClr val="EA90FF"/>
              </a:buClr>
              <a:buSzPts val="1350"/>
              <a:buFont typeface="DM Sans"/>
              <a:buChar char="✔"/>
            </a:pPr>
            <a:r>
              <a:rPr lang="es" sz="1350">
                <a:latin typeface="DM Sans"/>
                <a:ea typeface="DM Sans"/>
                <a:cs typeface="DM Sans"/>
                <a:sym typeface="DM Sans"/>
              </a:rPr>
              <a:t>Copiar 5 a 10 titulares de la página principal y guardarlos en un csv</a:t>
            </a:r>
            <a:endParaRPr sz="1350">
              <a:latin typeface="DM Sans"/>
              <a:ea typeface="DM Sans"/>
              <a:cs typeface="DM Sans"/>
              <a:sym typeface="DM Sans"/>
            </a:endParaRPr>
          </a:p>
          <a:p>
            <a:pPr indent="-314325" lvl="0" marL="457200" marR="0" rtl="0" algn="l">
              <a:lnSpc>
                <a:spcPct val="100000"/>
              </a:lnSpc>
              <a:spcBef>
                <a:spcPts val="1000"/>
              </a:spcBef>
              <a:spcAft>
                <a:spcPts val="1000"/>
              </a:spcAft>
              <a:buClr>
                <a:srgbClr val="EA90FF"/>
              </a:buClr>
              <a:buSzPts val="1350"/>
              <a:buFont typeface="DM Sans"/>
              <a:buChar char="✔"/>
            </a:pPr>
            <a:r>
              <a:rPr lang="es" sz="1350">
                <a:latin typeface="DM Sans"/>
                <a:ea typeface="DM Sans"/>
                <a:cs typeface="DM Sans"/>
                <a:sym typeface="DM Sans"/>
              </a:rPr>
              <a:t>Utilizando la técnica bag of words deben identificar las 10 palabras más frecuentes para cada periódico</a:t>
            </a:r>
            <a:endParaRPr sz="1350">
              <a:latin typeface="DM Sans"/>
              <a:ea typeface="DM Sans"/>
              <a:cs typeface="DM Sans"/>
              <a:sym typeface="DM Sans"/>
            </a:endParaRPr>
          </a:p>
        </p:txBody>
      </p:sp>
      <p:sp>
        <p:nvSpPr>
          <p:cNvPr id="1834" name="Google Shape;1834;p224"/>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pic>
        <p:nvPicPr>
          <p:cNvPr id="1835" name="Google Shape;1835;p224"/>
          <p:cNvPicPr preferRelativeResize="0"/>
          <p:nvPr/>
        </p:nvPicPr>
        <p:blipFill>
          <a:blip r:embed="rId5">
            <a:alphaModFix/>
          </a:blip>
          <a:stretch>
            <a:fillRect/>
          </a:stretch>
        </p:blipFill>
        <p:spPr>
          <a:xfrm>
            <a:off x="5846650" y="750475"/>
            <a:ext cx="3297300" cy="3522575"/>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9" name="Shape 1839"/>
        <p:cNvGrpSpPr/>
        <p:nvPr/>
      </p:nvGrpSpPr>
      <p:grpSpPr>
        <a:xfrm>
          <a:off x="0" y="0"/>
          <a:ext cx="0" cy="0"/>
          <a:chOff x="0" y="0"/>
          <a:chExt cx="0" cy="0"/>
        </a:xfrm>
      </p:grpSpPr>
      <p:sp>
        <p:nvSpPr>
          <p:cNvPr id="1840" name="Google Shape;1840;p22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4" name="Shape 1844"/>
        <p:cNvGrpSpPr/>
        <p:nvPr/>
      </p:nvGrpSpPr>
      <p:grpSpPr>
        <a:xfrm>
          <a:off x="0" y="0"/>
          <a:ext cx="0" cy="0"/>
          <a:chOff x="0" y="0"/>
          <a:chExt cx="0" cy="0"/>
        </a:xfrm>
      </p:grpSpPr>
      <p:sp>
        <p:nvSpPr>
          <p:cNvPr id="1845" name="Google Shape;1845;p226"/>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CLASE N°</a:t>
            </a:r>
            <a:r>
              <a:rPr lang="es" sz="1600">
                <a:solidFill>
                  <a:schemeClr val="dk1"/>
                </a:solidFill>
                <a:latin typeface="DM Sans"/>
                <a:ea typeface="DM Sans"/>
                <a:cs typeface="DM Sans"/>
                <a:sym typeface="DM Sans"/>
              </a:rPr>
              <a:t>27 - Parte II</a:t>
            </a:r>
            <a:endParaRPr b="0" i="0" sz="1400" u="none" cap="none" strike="noStrike">
              <a:solidFill>
                <a:srgbClr val="000000"/>
              </a:solidFill>
              <a:latin typeface="DM Sans"/>
              <a:ea typeface="DM Sans"/>
              <a:cs typeface="DM Sans"/>
              <a:sym typeface="DM Sans"/>
            </a:endParaRPr>
          </a:p>
        </p:txBody>
      </p:sp>
      <p:sp>
        <p:nvSpPr>
          <p:cNvPr id="1846" name="Google Shape;1846;p226"/>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Glosario</a:t>
            </a:r>
            <a:endParaRPr b="1" i="0" sz="4000" u="none" cap="none" strike="noStrike">
              <a:solidFill>
                <a:schemeClr val="dk1"/>
              </a:solidFill>
              <a:latin typeface="DM Sans"/>
              <a:ea typeface="DM Sans"/>
              <a:cs typeface="DM Sans"/>
              <a:sym typeface="DM Sans"/>
            </a:endParaRPr>
          </a:p>
        </p:txBody>
      </p:sp>
      <p:sp>
        <p:nvSpPr>
          <p:cNvPr id="1847" name="Google Shape;1847;p226"/>
          <p:cNvSpPr txBox="1"/>
          <p:nvPr/>
        </p:nvSpPr>
        <p:spPr>
          <a:xfrm>
            <a:off x="475200" y="1367350"/>
            <a:ext cx="3890400" cy="3498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NLP</a:t>
            </a:r>
            <a:r>
              <a:rPr b="1" i="0" lang="es" sz="1350" u="none" cap="none" strike="noStrike">
                <a:solidFill>
                  <a:schemeClr val="dk1"/>
                </a:solidFill>
                <a:latin typeface="DM Sans"/>
                <a:ea typeface="DM Sans"/>
                <a:cs typeface="DM Sans"/>
                <a:sym typeface="DM Sans"/>
              </a:rPr>
              <a:t>:</a:t>
            </a:r>
            <a:r>
              <a:rPr lang="es" sz="1350">
                <a:solidFill>
                  <a:schemeClr val="dk1"/>
                </a:solidFill>
                <a:highlight>
                  <a:schemeClr val="lt1"/>
                </a:highlight>
                <a:latin typeface="DM Sans"/>
                <a:ea typeface="DM Sans"/>
                <a:cs typeface="DM Sans"/>
                <a:sym typeface="DM Sans"/>
              </a:rPr>
              <a:t>se refiere a la rama de la inteligencia artificial o IA, que se ocupa de brindar a las computadoras la capacidad de comprender textos y palabras habladas de la misma manera que lo hacen los seres humanos.</a:t>
            </a:r>
            <a:endParaRPr sz="1350">
              <a:solidFill>
                <a:schemeClr val="dk1"/>
              </a:solidFill>
              <a:highlight>
                <a:schemeClr val="lt1"/>
              </a:highlight>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rPr lang="es" sz="1350">
                <a:solidFill>
                  <a:schemeClr val="dk1"/>
                </a:solidFill>
                <a:highlight>
                  <a:schemeClr val="lt1"/>
                </a:highlight>
                <a:latin typeface="DM Sans"/>
                <a:ea typeface="DM Sans"/>
                <a:cs typeface="DM Sans"/>
                <a:sym typeface="DM Sans"/>
              </a:rPr>
              <a:t>.</a:t>
            </a:r>
            <a:endParaRPr sz="1350">
              <a:solidFill>
                <a:schemeClr val="dk1"/>
              </a:solidFill>
              <a:highlight>
                <a:schemeClr val="lt1"/>
              </a:highlight>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Expresiones regulares</a:t>
            </a:r>
            <a:r>
              <a:rPr b="1" i="0" lang="es" sz="1350" u="none" cap="none" strike="noStrike">
                <a:solidFill>
                  <a:schemeClr val="dk1"/>
                </a:solidFill>
                <a:latin typeface="DM Sans"/>
                <a:ea typeface="DM Sans"/>
                <a:cs typeface="DM Sans"/>
                <a:sym typeface="DM Sans"/>
              </a:rPr>
              <a:t>:</a:t>
            </a:r>
            <a:r>
              <a:rPr b="1" lang="es" sz="1350">
                <a:solidFill>
                  <a:schemeClr val="dk1"/>
                </a:solidFill>
                <a:latin typeface="DM Sans"/>
                <a:ea typeface="DM Sans"/>
                <a:cs typeface="DM Sans"/>
                <a:sym typeface="DM Sans"/>
              </a:rPr>
              <a:t> </a:t>
            </a:r>
            <a:r>
              <a:rPr lang="es" sz="1350">
                <a:solidFill>
                  <a:schemeClr val="dk1"/>
                </a:solidFill>
                <a:highlight>
                  <a:schemeClr val="lt1"/>
                </a:highlight>
                <a:latin typeface="DM Sans"/>
                <a:ea typeface="DM Sans"/>
                <a:cs typeface="DM Sans"/>
                <a:sym typeface="DM Sans"/>
              </a:rPr>
              <a:t>son cadenas de texto codificadas que se utilizan como patrones. Comenzaron a surgir en la década de 1940 como una forma de describir lenguajes, pero realmente comenzaron a aparecer en el mundo de la programación durante la década de 1970</a:t>
            </a:r>
            <a:endParaRPr sz="1350">
              <a:solidFill>
                <a:srgbClr val="17161B"/>
              </a:solidFill>
              <a:latin typeface="DM Sans"/>
              <a:ea typeface="DM Sans"/>
              <a:cs typeface="DM Sans"/>
              <a:sym typeface="DM Sans"/>
            </a:endParaRPr>
          </a:p>
          <a:p>
            <a:pPr indent="0" lvl="0" marL="0" rtl="0" algn="just">
              <a:lnSpc>
                <a:spcPct val="150000"/>
              </a:lnSpc>
              <a:spcBef>
                <a:spcPts val="0"/>
              </a:spcBef>
              <a:spcAft>
                <a:spcPts val="0"/>
              </a:spcAft>
              <a:buClr>
                <a:schemeClr val="dk1"/>
              </a:buClr>
              <a:buSzPts val="1100"/>
              <a:buFont typeface="Arial"/>
              <a:buNone/>
            </a:pPr>
            <a:r>
              <a:t/>
            </a:r>
            <a:endParaRPr sz="1350">
              <a:solidFill>
                <a:srgbClr val="17161B"/>
              </a:solidFill>
              <a:latin typeface="DM Sans"/>
              <a:ea typeface="DM Sans"/>
              <a:cs typeface="DM Sans"/>
              <a:sym typeface="DM Sans"/>
            </a:endParaRPr>
          </a:p>
        </p:txBody>
      </p:sp>
      <p:sp>
        <p:nvSpPr>
          <p:cNvPr id="1848" name="Google Shape;1848;p226"/>
          <p:cNvSpPr txBox="1"/>
          <p:nvPr/>
        </p:nvSpPr>
        <p:spPr>
          <a:xfrm>
            <a:off x="4533775" y="1367350"/>
            <a:ext cx="3962400" cy="288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Bag of Words</a:t>
            </a:r>
            <a:r>
              <a:rPr b="1" i="0" lang="es" sz="1350" u="none" cap="none" strike="noStrike">
                <a:solidFill>
                  <a:schemeClr val="dk1"/>
                </a:solidFill>
                <a:latin typeface="DM Sans"/>
                <a:ea typeface="DM Sans"/>
                <a:cs typeface="DM Sans"/>
                <a:sym typeface="DM Sans"/>
              </a:rPr>
              <a:t>:</a:t>
            </a:r>
            <a:r>
              <a:rPr b="1" lang="es" sz="1350">
                <a:solidFill>
                  <a:schemeClr val="dk1"/>
                </a:solidFill>
                <a:latin typeface="DM Sans"/>
                <a:ea typeface="DM Sans"/>
                <a:cs typeface="DM Sans"/>
                <a:sym typeface="DM Sans"/>
              </a:rPr>
              <a:t> </a:t>
            </a:r>
            <a:r>
              <a:rPr lang="es" sz="1350">
                <a:solidFill>
                  <a:schemeClr val="dk1"/>
                </a:solidFill>
                <a:highlight>
                  <a:schemeClr val="lt1"/>
                </a:highlight>
                <a:latin typeface="DM Sans"/>
                <a:ea typeface="DM Sans"/>
                <a:cs typeface="DM Sans"/>
                <a:sym typeface="DM Sans"/>
              </a:rPr>
              <a:t> es una forma de extraer características del texto para usar en el modelado, como con algoritmos de aprendizaje automático</a:t>
            </a:r>
            <a:endParaRPr sz="1350">
              <a:solidFill>
                <a:srgbClr val="151515"/>
              </a:solidFill>
              <a:highlight>
                <a:schemeClr val="lt1"/>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2000"/>
              <a:buFont typeface="Arial"/>
              <a:buNone/>
            </a:pPr>
            <a:r>
              <a:t/>
            </a:r>
            <a:endParaRPr sz="1350">
              <a:solidFill>
                <a:srgbClr val="151515"/>
              </a:solidFill>
              <a:highlight>
                <a:srgbClr val="FFFFFF"/>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2000"/>
              <a:buFont typeface="Arial"/>
              <a:buNone/>
            </a:pPr>
            <a:r>
              <a:t/>
            </a:r>
            <a:endParaRPr sz="1350">
              <a:solidFill>
                <a:srgbClr val="151515"/>
              </a:solidFill>
              <a:highlight>
                <a:srgbClr val="FFFFFF"/>
              </a:highlight>
              <a:latin typeface="DM Sans"/>
              <a:ea typeface="DM Sans"/>
              <a:cs typeface="DM Sans"/>
              <a:sym typeface="DM Sans"/>
            </a:endParaRPr>
          </a:p>
          <a:p>
            <a:pPr indent="0" lvl="0" marL="0" rtl="0" algn="l">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TF-IDF score</a:t>
            </a:r>
            <a:r>
              <a:rPr b="1" lang="es" sz="1350">
                <a:solidFill>
                  <a:schemeClr val="dk1"/>
                </a:solidFill>
                <a:latin typeface="DM Sans"/>
                <a:ea typeface="DM Sans"/>
                <a:cs typeface="DM Sans"/>
                <a:sym typeface="DM Sans"/>
              </a:rPr>
              <a:t>: </a:t>
            </a:r>
            <a:r>
              <a:rPr lang="es" sz="1350">
                <a:solidFill>
                  <a:srgbClr val="140251"/>
                </a:solidFill>
                <a:highlight>
                  <a:srgbClr val="FFFFFF"/>
                </a:highlight>
                <a:latin typeface="DM Sans"/>
                <a:ea typeface="DM Sans"/>
                <a:cs typeface="DM Sans"/>
                <a:sym typeface="DM Sans"/>
              </a:rPr>
              <a:t>Es una forma de valorar aquellos términos que no son tan comunes en el corpus (IDF relativamente alto), pero que aún tienen un nivel razonable de frecuencia (TF relativamente alto). Es la métrica utilizada con mayor frecuencia para calcular los pesos de los términos en un modelo de espacio vectorial.</a:t>
            </a:r>
            <a:endParaRPr sz="1350">
              <a:solidFill>
                <a:schemeClr val="dk1"/>
              </a:solidFill>
              <a:highlight>
                <a:schemeClr val="lt1"/>
              </a:highlight>
              <a:latin typeface="DM Sans"/>
              <a:ea typeface="DM Sans"/>
              <a:cs typeface="DM Sans"/>
              <a:sym typeface="DM Sans"/>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2" name="Shape 1852"/>
        <p:cNvGrpSpPr/>
        <p:nvPr/>
      </p:nvGrpSpPr>
      <p:grpSpPr>
        <a:xfrm>
          <a:off x="0" y="0"/>
          <a:ext cx="0" cy="0"/>
          <a:chOff x="0" y="0"/>
          <a:chExt cx="0" cy="0"/>
        </a:xfrm>
      </p:grpSpPr>
      <p:sp>
        <p:nvSpPr>
          <p:cNvPr id="1853" name="Google Shape;1853;p227"/>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Opina y valora</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7" name="Shape 1857"/>
        <p:cNvGrpSpPr/>
        <p:nvPr/>
      </p:nvGrpSpPr>
      <p:grpSpPr>
        <a:xfrm>
          <a:off x="0" y="0"/>
          <a:ext cx="0" cy="0"/>
          <a:chOff x="0" y="0"/>
          <a:chExt cx="0" cy="0"/>
        </a:xfrm>
      </p:grpSpPr>
      <p:sp>
        <p:nvSpPr>
          <p:cNvPr id="1858" name="Google Shape;1858;p228"/>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Resumen</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de la </a:t>
            </a:r>
            <a:r>
              <a:rPr b="1" lang="es" sz="4000">
                <a:solidFill>
                  <a:schemeClr val="lt1"/>
                </a:solidFill>
                <a:latin typeface="DM Sans"/>
                <a:ea typeface="DM Sans"/>
                <a:cs typeface="DM Sans"/>
                <a:sym typeface="DM Sans"/>
              </a:rPr>
              <a:t>parte II</a:t>
            </a:r>
            <a:endParaRPr i="0" sz="4000" u="none" cap="none" strike="noStrike">
              <a:solidFill>
                <a:schemeClr val="lt1"/>
              </a:solidFill>
              <a:latin typeface="DM Sans"/>
              <a:ea typeface="DM Sans"/>
              <a:cs typeface="DM Sans"/>
              <a:sym typeface="DM Sans"/>
            </a:endParaRPr>
          </a:p>
        </p:txBody>
      </p:sp>
      <p:sp>
        <p:nvSpPr>
          <p:cNvPr id="1859" name="Google Shape;1859;p228"/>
          <p:cNvSpPr txBox="1"/>
          <p:nvPr/>
        </p:nvSpPr>
        <p:spPr>
          <a:xfrm>
            <a:off x="2109143" y="2090988"/>
            <a:ext cx="4925700" cy="22806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Introducción a NLP</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Expresiones regulares</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Bag of Words (BoW)</a:t>
            </a:r>
            <a:endParaRPr sz="1350">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Intro NLTK</a:t>
            </a:r>
            <a:endParaRPr sz="1350">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Corpus, Document Term Matrix, Term Document Matrix</a:t>
            </a:r>
            <a:endParaRPr sz="1350">
              <a:solidFill>
                <a:schemeClr val="lt1"/>
              </a:solidFill>
              <a:latin typeface="DM Sans"/>
              <a:ea typeface="DM Sans"/>
              <a:cs typeface="DM Sans"/>
              <a:sym typeface="DM Sans"/>
            </a:endParaRPr>
          </a:p>
          <a:p>
            <a:pPr indent="0" lvl="0" marL="0" marR="0" rtl="0" algn="l">
              <a:lnSpc>
                <a:spcPct val="100000"/>
              </a:lnSpc>
              <a:spcBef>
                <a:spcPts val="1000"/>
              </a:spcBef>
              <a:spcAft>
                <a:spcPts val="0"/>
              </a:spcAft>
              <a:buNone/>
            </a:pPr>
            <a:r>
              <a:t/>
            </a:r>
            <a:endParaRPr sz="1350">
              <a:solidFill>
                <a:schemeClr val="lt1"/>
              </a:solidFill>
              <a:latin typeface="DM Sans"/>
              <a:ea typeface="DM Sans"/>
              <a:cs typeface="DM Sans"/>
              <a:sym typeface="DM Sans"/>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3" name="Shape 1863"/>
        <p:cNvGrpSpPr/>
        <p:nvPr/>
      </p:nvGrpSpPr>
      <p:grpSpPr>
        <a:xfrm>
          <a:off x="0" y="0"/>
          <a:ext cx="0" cy="0"/>
          <a:chOff x="0" y="0"/>
          <a:chExt cx="0" cy="0"/>
        </a:xfrm>
      </p:grpSpPr>
      <p:sp>
        <p:nvSpPr>
          <p:cNvPr id="1864" name="Google Shape;1864;p229"/>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8" name="Shape 1868"/>
        <p:cNvGrpSpPr/>
        <p:nvPr/>
      </p:nvGrpSpPr>
      <p:grpSpPr>
        <a:xfrm>
          <a:off x="0" y="0"/>
          <a:ext cx="0" cy="0"/>
          <a:chOff x="0" y="0"/>
          <a:chExt cx="0" cy="0"/>
        </a:xfrm>
      </p:grpSpPr>
      <p:pic>
        <p:nvPicPr>
          <p:cNvPr id="1869" name="Google Shape;1869;p230" title="Hashtag &quot;democratizando la educación&quot;"/>
          <p:cNvPicPr preferRelativeResize="0"/>
          <p:nvPr/>
        </p:nvPicPr>
        <p:blipFill rotWithShape="1">
          <a:blip r:embed="rId3">
            <a:alphaModFix/>
          </a:blip>
          <a:srcRect b="0" l="0" r="0" t="0"/>
          <a:stretch/>
        </p:blipFill>
        <p:spPr>
          <a:xfrm>
            <a:off x="1609675" y="2410500"/>
            <a:ext cx="5924650" cy="322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5"/>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Características de Deep Learning</a:t>
            </a:r>
            <a:endParaRPr b="1" i="0" sz="3000" u="none" cap="none" strike="noStrike">
              <a:solidFill>
                <a:schemeClr val="dk1"/>
              </a:solidFill>
              <a:latin typeface="DM Sans"/>
              <a:ea typeface="DM Sans"/>
              <a:cs typeface="DM Sans"/>
              <a:sym typeface="DM Sans"/>
            </a:endParaRPr>
          </a:p>
        </p:txBody>
      </p:sp>
      <p:sp>
        <p:nvSpPr>
          <p:cNvPr id="283" name="Google Shape;283;p45"/>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84" name="Google Shape;284;p45"/>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85" name="Google Shape;285;p45"/>
          <p:cNvSpPr txBox="1"/>
          <p:nvPr/>
        </p:nvSpPr>
        <p:spPr>
          <a:xfrm>
            <a:off x="648825" y="1068300"/>
            <a:ext cx="4924500" cy="3322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700">
                <a:solidFill>
                  <a:schemeClr val="dk1"/>
                </a:solidFill>
                <a:highlight>
                  <a:schemeClr val="lt1"/>
                </a:highlight>
                <a:latin typeface="DM Sans"/>
                <a:ea typeface="DM Sans"/>
                <a:cs typeface="DM Sans"/>
                <a:sym typeface="DM Sans"/>
              </a:rPr>
              <a:t>Algunas de las </a:t>
            </a:r>
            <a:r>
              <a:rPr lang="es" sz="1700">
                <a:solidFill>
                  <a:schemeClr val="dk1"/>
                </a:solidFill>
                <a:highlight>
                  <a:schemeClr val="lt1"/>
                </a:highlight>
                <a:latin typeface="DM Sans"/>
                <a:ea typeface="DM Sans"/>
                <a:cs typeface="DM Sans"/>
                <a:sym typeface="DM Sans"/>
              </a:rPr>
              <a:t>características</a:t>
            </a:r>
            <a:r>
              <a:rPr lang="es" sz="1700">
                <a:solidFill>
                  <a:schemeClr val="dk1"/>
                </a:solidFill>
                <a:highlight>
                  <a:schemeClr val="lt1"/>
                </a:highlight>
                <a:latin typeface="DM Sans"/>
                <a:ea typeface="DM Sans"/>
                <a:cs typeface="DM Sans"/>
                <a:sym typeface="DM Sans"/>
              </a:rPr>
              <a:t> más importantes de Deep Learning son:</a:t>
            </a:r>
            <a:endParaRPr sz="1700">
              <a:solidFill>
                <a:schemeClr val="dk1"/>
              </a:solidFill>
              <a:highlight>
                <a:schemeClr val="lt1"/>
              </a:highlight>
              <a:latin typeface="DM Sans"/>
              <a:ea typeface="DM Sans"/>
              <a:cs typeface="DM Sans"/>
              <a:sym typeface="DM Sans"/>
            </a:endParaRPr>
          </a:p>
          <a:p>
            <a:pPr indent="-336550" lvl="0" marL="457200" rtl="0" algn="l">
              <a:lnSpc>
                <a:spcPct val="150000"/>
              </a:lnSpc>
              <a:spcBef>
                <a:spcPts val="1000"/>
              </a:spcBef>
              <a:spcAft>
                <a:spcPts val="0"/>
              </a:spcAft>
              <a:buClr>
                <a:schemeClr val="dk1"/>
              </a:buClr>
              <a:buSzPts val="1700"/>
              <a:buFont typeface="DM Sans"/>
              <a:buAutoNum type="arabicPeriod"/>
            </a:pPr>
            <a:r>
              <a:rPr lang="es" sz="1700">
                <a:solidFill>
                  <a:schemeClr val="dk1"/>
                </a:solidFill>
                <a:highlight>
                  <a:schemeClr val="lt1"/>
                </a:highlight>
                <a:latin typeface="DM Sans"/>
                <a:ea typeface="DM Sans"/>
                <a:cs typeface="DM Sans"/>
                <a:sym typeface="DM Sans"/>
              </a:rPr>
              <a:t>Supervisado, </a:t>
            </a:r>
            <a:r>
              <a:rPr lang="es" sz="1700">
                <a:solidFill>
                  <a:schemeClr val="dk1"/>
                </a:solidFill>
                <a:highlight>
                  <a:schemeClr val="lt1"/>
                </a:highlight>
                <a:latin typeface="DM Sans"/>
                <a:ea typeface="DM Sans"/>
                <a:cs typeface="DM Sans"/>
                <a:sym typeface="DM Sans"/>
              </a:rPr>
              <a:t>Semi Supervisado</a:t>
            </a:r>
            <a:r>
              <a:rPr lang="es" sz="1700">
                <a:solidFill>
                  <a:schemeClr val="dk1"/>
                </a:solidFill>
                <a:highlight>
                  <a:schemeClr val="lt1"/>
                </a:highlight>
                <a:latin typeface="DM Sans"/>
                <a:ea typeface="DM Sans"/>
                <a:cs typeface="DM Sans"/>
                <a:sym typeface="DM Sans"/>
              </a:rPr>
              <a:t> o No supervisado</a:t>
            </a:r>
            <a:endParaRPr sz="1700">
              <a:solidFill>
                <a:schemeClr val="dk1"/>
              </a:solidFill>
              <a:highlight>
                <a:schemeClr val="lt1"/>
              </a:highlight>
              <a:latin typeface="DM Sans"/>
              <a:ea typeface="DM Sans"/>
              <a:cs typeface="DM Sans"/>
              <a:sym typeface="DM Sans"/>
            </a:endParaRPr>
          </a:p>
          <a:p>
            <a:pPr indent="-336550" lvl="0" marL="457200" rtl="0" algn="l">
              <a:lnSpc>
                <a:spcPct val="150000"/>
              </a:lnSpc>
              <a:spcBef>
                <a:spcPts val="0"/>
              </a:spcBef>
              <a:spcAft>
                <a:spcPts val="0"/>
              </a:spcAft>
              <a:buClr>
                <a:schemeClr val="dk1"/>
              </a:buClr>
              <a:buSzPts val="1700"/>
              <a:buFont typeface="DM Sans"/>
              <a:buAutoNum type="arabicPeriod"/>
            </a:pPr>
            <a:r>
              <a:rPr lang="es" sz="1700">
                <a:solidFill>
                  <a:schemeClr val="dk1"/>
                </a:solidFill>
                <a:highlight>
                  <a:schemeClr val="lt1"/>
                </a:highlight>
                <a:latin typeface="DM Sans"/>
                <a:ea typeface="DM Sans"/>
                <a:cs typeface="DM Sans"/>
                <a:sym typeface="DM Sans"/>
              </a:rPr>
              <a:t>Grandes cantidades de recursos </a:t>
            </a:r>
            <a:endParaRPr sz="1700">
              <a:solidFill>
                <a:schemeClr val="dk1"/>
              </a:solidFill>
              <a:highlight>
                <a:schemeClr val="lt1"/>
              </a:highlight>
              <a:latin typeface="DM Sans"/>
              <a:ea typeface="DM Sans"/>
              <a:cs typeface="DM Sans"/>
              <a:sym typeface="DM Sans"/>
            </a:endParaRPr>
          </a:p>
          <a:p>
            <a:pPr indent="-336550" lvl="0" marL="457200" rtl="0" algn="l">
              <a:lnSpc>
                <a:spcPct val="150000"/>
              </a:lnSpc>
              <a:spcBef>
                <a:spcPts val="0"/>
              </a:spcBef>
              <a:spcAft>
                <a:spcPts val="0"/>
              </a:spcAft>
              <a:buClr>
                <a:schemeClr val="dk1"/>
              </a:buClr>
              <a:buSzPts val="1700"/>
              <a:buFont typeface="DM Sans"/>
              <a:buAutoNum type="arabicPeriod"/>
            </a:pPr>
            <a:r>
              <a:rPr lang="es" sz="1700">
                <a:solidFill>
                  <a:schemeClr val="dk1"/>
                </a:solidFill>
                <a:highlight>
                  <a:schemeClr val="lt1"/>
                </a:highlight>
                <a:latin typeface="DM Sans"/>
                <a:ea typeface="DM Sans"/>
                <a:cs typeface="DM Sans"/>
                <a:sym typeface="DM Sans"/>
              </a:rPr>
              <a:t>Grandes cantidades de capas en modelos</a:t>
            </a:r>
            <a:endParaRPr sz="1700">
              <a:solidFill>
                <a:schemeClr val="dk1"/>
              </a:solidFill>
              <a:highlight>
                <a:schemeClr val="lt1"/>
              </a:highlight>
              <a:latin typeface="DM Sans"/>
              <a:ea typeface="DM Sans"/>
              <a:cs typeface="DM Sans"/>
              <a:sym typeface="DM Sans"/>
            </a:endParaRPr>
          </a:p>
          <a:p>
            <a:pPr indent="-336550" lvl="0" marL="457200" rtl="0" algn="l">
              <a:lnSpc>
                <a:spcPct val="150000"/>
              </a:lnSpc>
              <a:spcBef>
                <a:spcPts val="0"/>
              </a:spcBef>
              <a:spcAft>
                <a:spcPts val="0"/>
              </a:spcAft>
              <a:buClr>
                <a:schemeClr val="dk1"/>
              </a:buClr>
              <a:buSzPts val="1700"/>
              <a:buFont typeface="DM Sans"/>
              <a:buAutoNum type="arabicPeriod"/>
            </a:pPr>
            <a:r>
              <a:rPr lang="es" sz="1700">
                <a:solidFill>
                  <a:schemeClr val="dk1"/>
                </a:solidFill>
                <a:highlight>
                  <a:schemeClr val="lt1"/>
                </a:highlight>
                <a:latin typeface="DM Sans"/>
                <a:ea typeface="DM Sans"/>
                <a:cs typeface="DM Sans"/>
                <a:sym typeface="DM Sans"/>
              </a:rPr>
              <a:t>Sensibilidad a hiperparametros</a:t>
            </a:r>
            <a:endParaRPr sz="1700">
              <a:solidFill>
                <a:schemeClr val="dk1"/>
              </a:solidFill>
              <a:highlight>
                <a:schemeClr val="lt1"/>
              </a:highlight>
              <a:latin typeface="DM Sans"/>
              <a:ea typeface="DM Sans"/>
              <a:cs typeface="DM Sans"/>
              <a:sym typeface="DM Sans"/>
            </a:endParaRPr>
          </a:p>
          <a:p>
            <a:pPr indent="-336550" lvl="0" marL="457200" rtl="0" algn="l">
              <a:lnSpc>
                <a:spcPct val="150000"/>
              </a:lnSpc>
              <a:spcBef>
                <a:spcPts val="0"/>
              </a:spcBef>
              <a:spcAft>
                <a:spcPts val="0"/>
              </a:spcAft>
              <a:buClr>
                <a:schemeClr val="dk1"/>
              </a:buClr>
              <a:buSzPts val="1700"/>
              <a:buFont typeface="DM Sans"/>
              <a:buAutoNum type="arabicPeriod"/>
            </a:pPr>
            <a:r>
              <a:rPr lang="es" sz="1700">
                <a:solidFill>
                  <a:schemeClr val="dk1"/>
                </a:solidFill>
                <a:highlight>
                  <a:schemeClr val="lt1"/>
                </a:highlight>
                <a:latin typeface="DM Sans"/>
                <a:ea typeface="DM Sans"/>
                <a:cs typeface="DM Sans"/>
                <a:sym typeface="DM Sans"/>
              </a:rPr>
              <a:t>Funciones de costo importantes</a:t>
            </a:r>
            <a:endParaRPr sz="1700">
              <a:solidFill>
                <a:schemeClr val="dk1"/>
              </a:solidFill>
              <a:highlight>
                <a:schemeClr val="lt1"/>
              </a:highlight>
              <a:latin typeface="DM Sans"/>
              <a:ea typeface="DM Sans"/>
              <a:cs typeface="DM Sans"/>
              <a:sym typeface="DM Sans"/>
            </a:endParaRPr>
          </a:p>
        </p:txBody>
      </p:sp>
      <p:pic>
        <p:nvPicPr>
          <p:cNvPr id="286" name="Google Shape;286;p45"/>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287" name="Google Shape;287;p45"/>
          <p:cNvPicPr preferRelativeResize="0"/>
          <p:nvPr/>
        </p:nvPicPr>
        <p:blipFill>
          <a:blip r:embed="rId4">
            <a:alphaModFix/>
          </a:blip>
          <a:stretch>
            <a:fillRect/>
          </a:stretch>
        </p:blipFill>
        <p:spPr>
          <a:xfrm>
            <a:off x="5781388" y="1233624"/>
            <a:ext cx="2538126" cy="31971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6"/>
          <p:cNvSpPr txBox="1"/>
          <p:nvPr/>
        </p:nvSpPr>
        <p:spPr>
          <a:xfrm>
            <a:off x="473350" y="468000"/>
            <a:ext cx="8141100" cy="517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2400">
                <a:solidFill>
                  <a:schemeClr val="dk1"/>
                </a:solidFill>
                <a:latin typeface="DM Sans"/>
                <a:ea typeface="DM Sans"/>
                <a:cs typeface="DM Sans"/>
                <a:sym typeface="DM Sans"/>
              </a:rPr>
              <a:t>Supervisado, Semi Supervisado o No Supervisado</a:t>
            </a:r>
            <a:endParaRPr b="1" i="0" sz="2400" u="none" cap="none" strike="noStrike">
              <a:solidFill>
                <a:schemeClr val="dk1"/>
              </a:solidFill>
              <a:latin typeface="DM Sans"/>
              <a:ea typeface="DM Sans"/>
              <a:cs typeface="DM Sans"/>
              <a:sym typeface="DM Sans"/>
            </a:endParaRPr>
          </a:p>
        </p:txBody>
      </p:sp>
      <p:sp>
        <p:nvSpPr>
          <p:cNvPr id="293" name="Google Shape;293;p46"/>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94" name="Google Shape;294;p46"/>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95" name="Google Shape;295;p46"/>
          <p:cNvSpPr txBox="1"/>
          <p:nvPr/>
        </p:nvSpPr>
        <p:spPr>
          <a:xfrm>
            <a:off x="637325" y="1068300"/>
            <a:ext cx="4924500" cy="32889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600">
                <a:solidFill>
                  <a:schemeClr val="dk1"/>
                </a:solidFill>
                <a:highlight>
                  <a:schemeClr val="lt1"/>
                </a:highlight>
                <a:latin typeface="DM Sans"/>
                <a:ea typeface="DM Sans"/>
                <a:cs typeface="DM Sans"/>
                <a:sym typeface="DM Sans"/>
              </a:rPr>
              <a:t>Deep learning usa </a:t>
            </a:r>
            <a:r>
              <a:rPr b="1" lang="es" sz="1600">
                <a:solidFill>
                  <a:schemeClr val="dk1"/>
                </a:solidFill>
                <a:highlight>
                  <a:schemeClr val="lt1"/>
                </a:highlight>
                <a:latin typeface="DM Sans"/>
                <a:ea typeface="DM Sans"/>
                <a:cs typeface="DM Sans"/>
                <a:sym typeface="DM Sans"/>
              </a:rPr>
              <a:t>aprendizaje supervisado </a:t>
            </a:r>
            <a:r>
              <a:rPr lang="es" sz="1600">
                <a:solidFill>
                  <a:schemeClr val="dk1"/>
                </a:solidFill>
                <a:highlight>
                  <a:schemeClr val="lt1"/>
                </a:highlight>
                <a:latin typeface="DM Sans"/>
                <a:ea typeface="DM Sans"/>
                <a:cs typeface="DM Sans"/>
                <a:sym typeface="DM Sans"/>
              </a:rPr>
              <a:t>en situaciones como por ejemplo en clasificación de </a:t>
            </a:r>
            <a:r>
              <a:rPr lang="es" sz="1600">
                <a:solidFill>
                  <a:schemeClr val="dk1"/>
                </a:solidFill>
                <a:highlight>
                  <a:schemeClr val="lt1"/>
                </a:highlight>
                <a:latin typeface="DM Sans"/>
                <a:ea typeface="DM Sans"/>
                <a:cs typeface="DM Sans"/>
                <a:sym typeface="DM Sans"/>
              </a:rPr>
              <a:t>imágenes</a:t>
            </a:r>
            <a:r>
              <a:rPr lang="es" sz="1600">
                <a:solidFill>
                  <a:schemeClr val="dk1"/>
                </a:solidFill>
                <a:highlight>
                  <a:schemeClr val="lt1"/>
                </a:highlight>
                <a:latin typeface="DM Sans"/>
                <a:ea typeface="DM Sans"/>
                <a:cs typeface="DM Sans"/>
                <a:sym typeface="DM Sans"/>
              </a:rPr>
              <a:t> (etiquetas conocidas)</a:t>
            </a:r>
            <a:endParaRPr sz="1600">
              <a:solidFill>
                <a:schemeClr val="dk1"/>
              </a:solidFill>
              <a:highlight>
                <a:schemeClr val="lt1"/>
              </a:highlight>
              <a:latin typeface="DM Sans"/>
              <a:ea typeface="DM Sans"/>
              <a:cs typeface="DM Sans"/>
              <a:sym typeface="DM Sans"/>
            </a:endParaRPr>
          </a:p>
          <a:p>
            <a:pPr indent="0" lvl="0" marL="0" rtl="0" algn="l">
              <a:lnSpc>
                <a:spcPct val="150000"/>
              </a:lnSpc>
              <a:spcBef>
                <a:spcPts val="1000"/>
              </a:spcBef>
              <a:spcAft>
                <a:spcPts val="0"/>
              </a:spcAft>
              <a:buNone/>
            </a:pPr>
            <a:r>
              <a:rPr lang="es" sz="1600">
                <a:solidFill>
                  <a:schemeClr val="dk1"/>
                </a:solidFill>
                <a:highlight>
                  <a:schemeClr val="lt1"/>
                </a:highlight>
                <a:latin typeface="DM Sans"/>
                <a:ea typeface="DM Sans"/>
                <a:cs typeface="DM Sans"/>
                <a:sym typeface="DM Sans"/>
              </a:rPr>
              <a:t>De igual forma puede ser usado como </a:t>
            </a:r>
            <a:r>
              <a:rPr b="1" lang="es" sz="1600">
                <a:solidFill>
                  <a:schemeClr val="dk1"/>
                </a:solidFill>
                <a:highlight>
                  <a:schemeClr val="lt1"/>
                </a:highlight>
                <a:latin typeface="DM Sans"/>
                <a:ea typeface="DM Sans"/>
                <a:cs typeface="DM Sans"/>
                <a:sym typeface="DM Sans"/>
              </a:rPr>
              <a:t>aprendizaje no supervisado </a:t>
            </a:r>
            <a:r>
              <a:rPr lang="es" sz="1600">
                <a:solidFill>
                  <a:schemeClr val="dk1"/>
                </a:solidFill>
                <a:highlight>
                  <a:schemeClr val="lt1"/>
                </a:highlight>
                <a:latin typeface="DM Sans"/>
                <a:ea typeface="DM Sans"/>
                <a:cs typeface="DM Sans"/>
                <a:sym typeface="DM Sans"/>
              </a:rPr>
              <a:t>utilizando similitudes </a:t>
            </a:r>
            <a:endParaRPr sz="1600">
              <a:solidFill>
                <a:schemeClr val="dk1"/>
              </a:solidFill>
              <a:highlight>
                <a:schemeClr val="lt1"/>
              </a:highlight>
              <a:latin typeface="DM Sans"/>
              <a:ea typeface="DM Sans"/>
              <a:cs typeface="DM Sans"/>
              <a:sym typeface="DM Sans"/>
            </a:endParaRPr>
          </a:p>
          <a:p>
            <a:pPr indent="0" lvl="0" marL="0" rtl="0" algn="l">
              <a:lnSpc>
                <a:spcPct val="150000"/>
              </a:lnSpc>
              <a:spcBef>
                <a:spcPts val="1000"/>
              </a:spcBef>
              <a:spcAft>
                <a:spcPts val="1000"/>
              </a:spcAft>
              <a:buNone/>
            </a:pPr>
            <a:r>
              <a:rPr lang="es" sz="1600">
                <a:solidFill>
                  <a:schemeClr val="dk1"/>
                </a:solidFill>
                <a:highlight>
                  <a:schemeClr val="lt1"/>
                </a:highlight>
                <a:latin typeface="DM Sans"/>
                <a:ea typeface="DM Sans"/>
                <a:cs typeface="DM Sans"/>
                <a:sym typeface="DM Sans"/>
              </a:rPr>
              <a:t>Adicionalmente los auto encoders se consideran </a:t>
            </a:r>
            <a:r>
              <a:rPr b="1" lang="es" sz="1600">
                <a:solidFill>
                  <a:schemeClr val="dk1"/>
                </a:solidFill>
                <a:highlight>
                  <a:schemeClr val="lt1"/>
                </a:highlight>
                <a:latin typeface="DM Sans"/>
                <a:ea typeface="DM Sans"/>
                <a:cs typeface="DM Sans"/>
                <a:sym typeface="DM Sans"/>
              </a:rPr>
              <a:t>aprendizaje semi supervisado </a:t>
            </a:r>
            <a:r>
              <a:rPr lang="es" sz="1600">
                <a:solidFill>
                  <a:schemeClr val="dk1"/>
                </a:solidFill>
                <a:highlight>
                  <a:schemeClr val="lt1"/>
                </a:highlight>
                <a:latin typeface="DM Sans"/>
                <a:ea typeface="DM Sans"/>
                <a:cs typeface="DM Sans"/>
                <a:sym typeface="DM Sans"/>
              </a:rPr>
              <a:t>ya que pueden comprimir y reconstruir </a:t>
            </a:r>
            <a:r>
              <a:rPr lang="es" sz="1600">
                <a:solidFill>
                  <a:schemeClr val="dk1"/>
                </a:solidFill>
                <a:highlight>
                  <a:schemeClr val="lt1"/>
                </a:highlight>
                <a:latin typeface="DM Sans"/>
                <a:ea typeface="DM Sans"/>
                <a:cs typeface="DM Sans"/>
                <a:sym typeface="DM Sans"/>
              </a:rPr>
              <a:t>imágenes</a:t>
            </a:r>
            <a:r>
              <a:rPr lang="es" sz="1700">
                <a:solidFill>
                  <a:schemeClr val="dk1"/>
                </a:solidFill>
                <a:highlight>
                  <a:schemeClr val="lt1"/>
                </a:highlight>
                <a:latin typeface="DM Sans"/>
                <a:ea typeface="DM Sans"/>
                <a:cs typeface="DM Sans"/>
                <a:sym typeface="DM Sans"/>
              </a:rPr>
              <a:t> </a:t>
            </a:r>
            <a:endParaRPr sz="1700">
              <a:solidFill>
                <a:schemeClr val="dk1"/>
              </a:solidFill>
              <a:highlight>
                <a:schemeClr val="lt1"/>
              </a:highlight>
              <a:latin typeface="DM Sans"/>
              <a:ea typeface="DM Sans"/>
              <a:cs typeface="DM Sans"/>
              <a:sym typeface="DM Sans"/>
            </a:endParaRPr>
          </a:p>
        </p:txBody>
      </p:sp>
      <p:pic>
        <p:nvPicPr>
          <p:cNvPr id="296" name="Google Shape;296;p46"/>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297" name="Google Shape;297;p46"/>
          <p:cNvPicPr preferRelativeResize="0"/>
          <p:nvPr/>
        </p:nvPicPr>
        <p:blipFill>
          <a:blip r:embed="rId4">
            <a:alphaModFix/>
          </a:blip>
          <a:stretch>
            <a:fillRect/>
          </a:stretch>
        </p:blipFill>
        <p:spPr>
          <a:xfrm>
            <a:off x="5614300" y="1210175"/>
            <a:ext cx="2872275" cy="28722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7"/>
          <p:cNvSpPr txBox="1"/>
          <p:nvPr/>
        </p:nvSpPr>
        <p:spPr>
          <a:xfrm>
            <a:off x="473350" y="468000"/>
            <a:ext cx="8141100" cy="517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2400">
                <a:solidFill>
                  <a:schemeClr val="dk1"/>
                </a:solidFill>
                <a:latin typeface="DM Sans"/>
                <a:ea typeface="DM Sans"/>
                <a:cs typeface="DM Sans"/>
                <a:sym typeface="DM Sans"/>
              </a:rPr>
              <a:t>Grandes cantidades de recursos</a:t>
            </a:r>
            <a:endParaRPr b="1" i="0" sz="2400" u="none" cap="none" strike="noStrike">
              <a:solidFill>
                <a:schemeClr val="dk1"/>
              </a:solidFill>
              <a:latin typeface="DM Sans"/>
              <a:ea typeface="DM Sans"/>
              <a:cs typeface="DM Sans"/>
              <a:sym typeface="DM Sans"/>
            </a:endParaRPr>
          </a:p>
        </p:txBody>
      </p:sp>
      <p:sp>
        <p:nvSpPr>
          <p:cNvPr id="303" name="Google Shape;303;p47"/>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04" name="Google Shape;304;p47"/>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05" name="Google Shape;305;p47"/>
          <p:cNvSpPr txBox="1"/>
          <p:nvPr/>
        </p:nvSpPr>
        <p:spPr>
          <a:xfrm>
            <a:off x="637325" y="1068300"/>
            <a:ext cx="4924500" cy="2775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600">
                <a:solidFill>
                  <a:schemeClr val="dk1"/>
                </a:solidFill>
                <a:highlight>
                  <a:schemeClr val="lt1"/>
                </a:highlight>
                <a:latin typeface="DM Sans"/>
                <a:ea typeface="DM Sans"/>
                <a:cs typeface="DM Sans"/>
                <a:sym typeface="DM Sans"/>
              </a:rPr>
              <a:t>Requiere de Graphical Processing Units (GPUs) para procesar trabajos pesados. Una gran cantidad de datos estructurada, no estructurada y </a:t>
            </a:r>
            <a:r>
              <a:rPr lang="es" sz="1600">
                <a:solidFill>
                  <a:schemeClr val="dk1"/>
                </a:solidFill>
                <a:highlight>
                  <a:schemeClr val="lt1"/>
                </a:highlight>
                <a:latin typeface="DM Sans"/>
                <a:ea typeface="DM Sans"/>
                <a:cs typeface="DM Sans"/>
                <a:sym typeface="DM Sans"/>
              </a:rPr>
              <a:t>semiestructurada</a:t>
            </a:r>
            <a:r>
              <a:rPr lang="es" sz="1600">
                <a:solidFill>
                  <a:schemeClr val="dk1"/>
                </a:solidFill>
                <a:highlight>
                  <a:schemeClr val="lt1"/>
                </a:highlight>
                <a:latin typeface="DM Sans"/>
                <a:ea typeface="DM Sans"/>
                <a:cs typeface="DM Sans"/>
                <a:sym typeface="DM Sans"/>
              </a:rPr>
              <a:t>  requiere ser procesada.</a:t>
            </a:r>
            <a:endParaRPr sz="1600">
              <a:solidFill>
                <a:schemeClr val="dk1"/>
              </a:solidFill>
              <a:highlight>
                <a:schemeClr val="lt1"/>
              </a:highlight>
              <a:latin typeface="DM Sans"/>
              <a:ea typeface="DM Sans"/>
              <a:cs typeface="DM Sans"/>
              <a:sym typeface="DM Sans"/>
            </a:endParaRPr>
          </a:p>
          <a:p>
            <a:pPr indent="0" lvl="0" marL="0" rtl="0" algn="l">
              <a:lnSpc>
                <a:spcPct val="150000"/>
              </a:lnSpc>
              <a:spcBef>
                <a:spcPts val="1000"/>
              </a:spcBef>
              <a:spcAft>
                <a:spcPts val="1000"/>
              </a:spcAft>
              <a:buNone/>
            </a:pPr>
            <a:r>
              <a:rPr lang="es" sz="1600">
                <a:solidFill>
                  <a:schemeClr val="dk1"/>
                </a:solidFill>
                <a:highlight>
                  <a:schemeClr val="lt1"/>
                </a:highlight>
                <a:latin typeface="DM Sans"/>
                <a:ea typeface="DM Sans"/>
                <a:cs typeface="DM Sans"/>
                <a:sym typeface="DM Sans"/>
              </a:rPr>
              <a:t>Los problemas en la industria IT actualmente cuentan con grandes cantidades de información muy variada y a la que se le puede sacar provecho</a:t>
            </a:r>
            <a:endParaRPr sz="1600">
              <a:solidFill>
                <a:schemeClr val="dk1"/>
              </a:solidFill>
              <a:highlight>
                <a:schemeClr val="lt1"/>
              </a:highlight>
              <a:latin typeface="DM Sans"/>
              <a:ea typeface="DM Sans"/>
              <a:cs typeface="DM Sans"/>
              <a:sym typeface="DM Sans"/>
            </a:endParaRPr>
          </a:p>
        </p:txBody>
      </p:sp>
      <p:pic>
        <p:nvPicPr>
          <p:cNvPr id="306" name="Google Shape;306;p47"/>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307" name="Google Shape;307;p47"/>
          <p:cNvPicPr preferRelativeResize="0"/>
          <p:nvPr/>
        </p:nvPicPr>
        <p:blipFill>
          <a:blip r:embed="rId4">
            <a:alphaModFix/>
          </a:blip>
          <a:stretch>
            <a:fillRect/>
          </a:stretch>
        </p:blipFill>
        <p:spPr>
          <a:xfrm>
            <a:off x="5614313" y="1135613"/>
            <a:ext cx="2872275" cy="28722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8"/>
          <p:cNvSpPr txBox="1"/>
          <p:nvPr/>
        </p:nvSpPr>
        <p:spPr>
          <a:xfrm>
            <a:off x="473350" y="468000"/>
            <a:ext cx="8141100" cy="517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2400">
                <a:solidFill>
                  <a:schemeClr val="dk1"/>
                </a:solidFill>
                <a:latin typeface="DM Sans"/>
                <a:ea typeface="DM Sans"/>
                <a:cs typeface="DM Sans"/>
                <a:sym typeface="DM Sans"/>
              </a:rPr>
              <a:t>Grandes cantidades de capas en modelos</a:t>
            </a:r>
            <a:endParaRPr b="1" i="0" sz="2400" u="none" cap="none" strike="noStrike">
              <a:solidFill>
                <a:schemeClr val="dk1"/>
              </a:solidFill>
              <a:latin typeface="DM Sans"/>
              <a:ea typeface="DM Sans"/>
              <a:cs typeface="DM Sans"/>
              <a:sym typeface="DM Sans"/>
            </a:endParaRPr>
          </a:p>
        </p:txBody>
      </p:sp>
      <p:sp>
        <p:nvSpPr>
          <p:cNvPr id="313" name="Google Shape;313;p48"/>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14" name="Google Shape;314;p48"/>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15" name="Google Shape;315;p48"/>
          <p:cNvSpPr txBox="1"/>
          <p:nvPr/>
        </p:nvSpPr>
        <p:spPr>
          <a:xfrm>
            <a:off x="637325" y="1068300"/>
            <a:ext cx="4924500" cy="3145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600">
                <a:solidFill>
                  <a:schemeClr val="dk1"/>
                </a:solidFill>
                <a:highlight>
                  <a:schemeClr val="lt1"/>
                </a:highlight>
                <a:latin typeface="DM Sans"/>
                <a:ea typeface="DM Sans"/>
                <a:cs typeface="DM Sans"/>
                <a:sym typeface="DM Sans"/>
              </a:rPr>
              <a:t>Para poder comprender las relaciones no lineales es necesario contar con grandes cantidades de datos y bastantes capas de entrada, ocultas y de salida. </a:t>
            </a:r>
            <a:endParaRPr sz="1600">
              <a:solidFill>
                <a:schemeClr val="dk1"/>
              </a:solidFill>
              <a:highlight>
                <a:schemeClr val="lt1"/>
              </a:highlight>
              <a:latin typeface="DM Sans"/>
              <a:ea typeface="DM Sans"/>
              <a:cs typeface="DM Sans"/>
              <a:sym typeface="DM Sans"/>
            </a:endParaRPr>
          </a:p>
          <a:p>
            <a:pPr indent="0" lvl="0" marL="0" rtl="0" algn="l">
              <a:lnSpc>
                <a:spcPct val="150000"/>
              </a:lnSpc>
              <a:spcBef>
                <a:spcPts val="1000"/>
              </a:spcBef>
              <a:spcAft>
                <a:spcPts val="1000"/>
              </a:spcAft>
              <a:buNone/>
            </a:pPr>
            <a:r>
              <a:rPr lang="es" sz="1600">
                <a:solidFill>
                  <a:schemeClr val="dk1"/>
                </a:solidFill>
                <a:highlight>
                  <a:schemeClr val="lt1"/>
                </a:highlight>
                <a:latin typeface="DM Sans"/>
                <a:ea typeface="DM Sans"/>
                <a:cs typeface="DM Sans"/>
                <a:sym typeface="DM Sans"/>
              </a:rPr>
              <a:t>Cada una de estas capas procesa la información con el fin de lograr un entendimiento de la situación problema. Para ellos es importante elegir funciones de activación apropiadas.</a:t>
            </a:r>
            <a:endParaRPr sz="1600">
              <a:solidFill>
                <a:schemeClr val="dk1"/>
              </a:solidFill>
              <a:highlight>
                <a:schemeClr val="lt1"/>
              </a:highlight>
              <a:latin typeface="DM Sans"/>
              <a:ea typeface="DM Sans"/>
              <a:cs typeface="DM Sans"/>
              <a:sym typeface="DM Sans"/>
            </a:endParaRPr>
          </a:p>
        </p:txBody>
      </p:sp>
      <p:pic>
        <p:nvPicPr>
          <p:cNvPr id="316" name="Google Shape;316;p48"/>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317" name="Google Shape;317;p48"/>
          <p:cNvPicPr preferRelativeResize="0"/>
          <p:nvPr/>
        </p:nvPicPr>
        <p:blipFill>
          <a:blip r:embed="rId4">
            <a:alphaModFix/>
          </a:blip>
          <a:stretch>
            <a:fillRect/>
          </a:stretch>
        </p:blipFill>
        <p:spPr>
          <a:xfrm>
            <a:off x="5614300" y="1233175"/>
            <a:ext cx="2872275" cy="28722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9"/>
          <p:cNvSpPr txBox="1"/>
          <p:nvPr/>
        </p:nvSpPr>
        <p:spPr>
          <a:xfrm>
            <a:off x="473350" y="468000"/>
            <a:ext cx="8141100" cy="517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2400">
                <a:solidFill>
                  <a:schemeClr val="dk1"/>
                </a:solidFill>
                <a:latin typeface="DM Sans"/>
                <a:ea typeface="DM Sans"/>
                <a:cs typeface="DM Sans"/>
                <a:sym typeface="DM Sans"/>
              </a:rPr>
              <a:t>Sensibilidad a hiperparametros </a:t>
            </a:r>
            <a:endParaRPr b="1" i="0" sz="2400" u="none" cap="none" strike="noStrike">
              <a:solidFill>
                <a:schemeClr val="dk1"/>
              </a:solidFill>
              <a:latin typeface="DM Sans"/>
              <a:ea typeface="DM Sans"/>
              <a:cs typeface="DM Sans"/>
              <a:sym typeface="DM Sans"/>
            </a:endParaRPr>
          </a:p>
        </p:txBody>
      </p:sp>
      <p:sp>
        <p:nvSpPr>
          <p:cNvPr id="323" name="Google Shape;323;p49"/>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24" name="Google Shape;324;p49"/>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25" name="Google Shape;325;p49"/>
          <p:cNvSpPr txBox="1"/>
          <p:nvPr/>
        </p:nvSpPr>
        <p:spPr>
          <a:xfrm>
            <a:off x="637325" y="1068300"/>
            <a:ext cx="4924500" cy="3145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600">
                <a:solidFill>
                  <a:schemeClr val="dk1"/>
                </a:solidFill>
                <a:highlight>
                  <a:schemeClr val="lt1"/>
                </a:highlight>
                <a:latin typeface="DM Sans"/>
                <a:ea typeface="DM Sans"/>
                <a:cs typeface="DM Sans"/>
                <a:sym typeface="DM Sans"/>
              </a:rPr>
              <a:t>Hiper </a:t>
            </a:r>
            <a:r>
              <a:rPr lang="es" sz="1600">
                <a:solidFill>
                  <a:schemeClr val="dk1"/>
                </a:solidFill>
                <a:highlight>
                  <a:schemeClr val="lt1"/>
                </a:highlight>
                <a:latin typeface="DM Sans"/>
                <a:ea typeface="DM Sans"/>
                <a:cs typeface="DM Sans"/>
                <a:sym typeface="DM Sans"/>
              </a:rPr>
              <a:t>parámetros</a:t>
            </a:r>
            <a:r>
              <a:rPr lang="es" sz="1600">
                <a:solidFill>
                  <a:schemeClr val="dk1"/>
                </a:solidFill>
                <a:highlight>
                  <a:schemeClr val="lt1"/>
                </a:highlight>
                <a:latin typeface="DM Sans"/>
                <a:ea typeface="DM Sans"/>
                <a:cs typeface="DM Sans"/>
                <a:sym typeface="DM Sans"/>
              </a:rPr>
              <a:t> como: </a:t>
            </a:r>
            <a:r>
              <a:rPr lang="es" sz="1600">
                <a:solidFill>
                  <a:schemeClr val="dk1"/>
                </a:solidFill>
                <a:highlight>
                  <a:schemeClr val="lt1"/>
                </a:highlight>
                <a:latin typeface="DM Sans"/>
                <a:ea typeface="DM Sans"/>
                <a:cs typeface="DM Sans"/>
                <a:sym typeface="DM Sans"/>
              </a:rPr>
              <a:t>Número</a:t>
            </a:r>
            <a:r>
              <a:rPr lang="es" sz="1600">
                <a:solidFill>
                  <a:schemeClr val="dk1"/>
                </a:solidFill>
                <a:highlight>
                  <a:schemeClr val="lt1"/>
                </a:highlight>
                <a:latin typeface="DM Sans"/>
                <a:ea typeface="DM Sans"/>
                <a:cs typeface="DM Sans"/>
                <a:sym typeface="DM Sans"/>
              </a:rPr>
              <a:t> de </a:t>
            </a:r>
            <a:r>
              <a:rPr lang="es" sz="1600">
                <a:solidFill>
                  <a:schemeClr val="dk1"/>
                </a:solidFill>
                <a:highlight>
                  <a:schemeClr val="lt1"/>
                </a:highlight>
                <a:latin typeface="DM Sans"/>
                <a:ea typeface="DM Sans"/>
                <a:cs typeface="DM Sans"/>
                <a:sym typeface="DM Sans"/>
              </a:rPr>
              <a:t>épocas</a:t>
            </a:r>
            <a:r>
              <a:rPr lang="es" sz="1600">
                <a:solidFill>
                  <a:schemeClr val="dk1"/>
                </a:solidFill>
                <a:highlight>
                  <a:schemeClr val="lt1"/>
                </a:highlight>
                <a:latin typeface="DM Sans"/>
                <a:ea typeface="DM Sans"/>
                <a:cs typeface="DM Sans"/>
                <a:sym typeface="DM Sans"/>
              </a:rPr>
              <a:t>, Batch Size, </a:t>
            </a:r>
            <a:r>
              <a:rPr lang="es" sz="1600">
                <a:solidFill>
                  <a:schemeClr val="dk1"/>
                </a:solidFill>
                <a:highlight>
                  <a:schemeClr val="lt1"/>
                </a:highlight>
                <a:latin typeface="DM Sans"/>
                <a:ea typeface="DM Sans"/>
                <a:cs typeface="DM Sans"/>
                <a:sym typeface="DM Sans"/>
              </a:rPr>
              <a:t>Número</a:t>
            </a:r>
            <a:r>
              <a:rPr lang="es" sz="1600">
                <a:solidFill>
                  <a:schemeClr val="dk1"/>
                </a:solidFill>
                <a:highlight>
                  <a:schemeClr val="lt1"/>
                </a:highlight>
                <a:latin typeface="DM Sans"/>
                <a:ea typeface="DM Sans"/>
                <a:cs typeface="DM Sans"/>
                <a:sym typeface="DM Sans"/>
              </a:rPr>
              <a:t> de capas, Tasa de aprendizaje necesitan ser ajustados de manera apropiada para lograr buenas métricas de performance.</a:t>
            </a:r>
            <a:endParaRPr sz="1600">
              <a:solidFill>
                <a:schemeClr val="dk1"/>
              </a:solidFill>
              <a:highlight>
                <a:schemeClr val="lt1"/>
              </a:highlight>
              <a:latin typeface="DM Sans"/>
              <a:ea typeface="DM Sans"/>
              <a:cs typeface="DM Sans"/>
              <a:sym typeface="DM Sans"/>
            </a:endParaRPr>
          </a:p>
          <a:p>
            <a:pPr indent="0" lvl="0" marL="0" rtl="0" algn="l">
              <a:lnSpc>
                <a:spcPct val="150000"/>
              </a:lnSpc>
              <a:spcBef>
                <a:spcPts val="1000"/>
              </a:spcBef>
              <a:spcAft>
                <a:spcPts val="1000"/>
              </a:spcAft>
              <a:buNone/>
            </a:pPr>
            <a:r>
              <a:rPr lang="es" sz="1600">
                <a:solidFill>
                  <a:schemeClr val="dk1"/>
                </a:solidFill>
                <a:highlight>
                  <a:schemeClr val="lt1"/>
                </a:highlight>
                <a:latin typeface="DM Sans"/>
                <a:ea typeface="DM Sans"/>
                <a:cs typeface="DM Sans"/>
                <a:sym typeface="DM Sans"/>
              </a:rPr>
              <a:t>Las redes neuronales son sensibles a estas condiciones, por ende cometer Overfitting y underfitting puede ser algo común si se eligen mal estos </a:t>
            </a:r>
            <a:r>
              <a:rPr lang="es" sz="1600">
                <a:solidFill>
                  <a:schemeClr val="dk1"/>
                </a:solidFill>
                <a:highlight>
                  <a:schemeClr val="lt1"/>
                </a:highlight>
                <a:latin typeface="DM Sans"/>
                <a:ea typeface="DM Sans"/>
                <a:cs typeface="DM Sans"/>
                <a:sym typeface="DM Sans"/>
              </a:rPr>
              <a:t>parámetros</a:t>
            </a:r>
            <a:r>
              <a:rPr lang="es" sz="1600">
                <a:solidFill>
                  <a:schemeClr val="dk1"/>
                </a:solidFill>
                <a:highlight>
                  <a:schemeClr val="lt1"/>
                </a:highlight>
                <a:latin typeface="DM Sans"/>
                <a:ea typeface="DM Sans"/>
                <a:cs typeface="DM Sans"/>
                <a:sym typeface="DM Sans"/>
              </a:rPr>
              <a:t> </a:t>
            </a:r>
            <a:endParaRPr sz="1600">
              <a:solidFill>
                <a:schemeClr val="dk1"/>
              </a:solidFill>
              <a:highlight>
                <a:schemeClr val="lt1"/>
              </a:highlight>
              <a:latin typeface="DM Sans"/>
              <a:ea typeface="DM Sans"/>
              <a:cs typeface="DM Sans"/>
              <a:sym typeface="DM Sans"/>
            </a:endParaRPr>
          </a:p>
        </p:txBody>
      </p:sp>
      <p:pic>
        <p:nvPicPr>
          <p:cNvPr id="326" name="Google Shape;326;p49"/>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327" name="Google Shape;327;p49"/>
          <p:cNvPicPr preferRelativeResize="0"/>
          <p:nvPr/>
        </p:nvPicPr>
        <p:blipFill>
          <a:blip r:embed="rId4">
            <a:alphaModFix/>
          </a:blip>
          <a:stretch>
            <a:fillRect/>
          </a:stretch>
        </p:blipFill>
        <p:spPr>
          <a:xfrm>
            <a:off x="5700875" y="1204763"/>
            <a:ext cx="2875206" cy="2872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0"/>
          <p:cNvSpPr txBox="1"/>
          <p:nvPr/>
        </p:nvSpPr>
        <p:spPr>
          <a:xfrm>
            <a:off x="473350" y="468000"/>
            <a:ext cx="8141100" cy="517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2400">
                <a:solidFill>
                  <a:schemeClr val="dk1"/>
                </a:solidFill>
                <a:latin typeface="DM Sans"/>
                <a:ea typeface="DM Sans"/>
                <a:cs typeface="DM Sans"/>
                <a:sym typeface="DM Sans"/>
              </a:rPr>
              <a:t>Funciones de costo importantes</a:t>
            </a:r>
            <a:endParaRPr b="1" i="0" sz="2400" u="none" cap="none" strike="noStrike">
              <a:solidFill>
                <a:schemeClr val="dk1"/>
              </a:solidFill>
              <a:latin typeface="DM Sans"/>
              <a:ea typeface="DM Sans"/>
              <a:cs typeface="DM Sans"/>
              <a:sym typeface="DM Sans"/>
            </a:endParaRPr>
          </a:p>
        </p:txBody>
      </p:sp>
      <p:sp>
        <p:nvSpPr>
          <p:cNvPr id="333" name="Google Shape;333;p50"/>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34" name="Google Shape;334;p50"/>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35" name="Google Shape;335;p50"/>
          <p:cNvSpPr txBox="1"/>
          <p:nvPr/>
        </p:nvSpPr>
        <p:spPr>
          <a:xfrm>
            <a:off x="637325" y="1068300"/>
            <a:ext cx="4924500" cy="3145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600">
                <a:solidFill>
                  <a:schemeClr val="dk1"/>
                </a:solidFill>
                <a:highlight>
                  <a:schemeClr val="lt1"/>
                </a:highlight>
                <a:latin typeface="DM Sans"/>
                <a:ea typeface="DM Sans"/>
                <a:cs typeface="DM Sans"/>
                <a:sym typeface="DM Sans"/>
              </a:rPr>
              <a:t>En las redes neuronales se utilizan las </a:t>
            </a:r>
            <a:r>
              <a:rPr b="1" lang="es" sz="1600">
                <a:solidFill>
                  <a:schemeClr val="dk1"/>
                </a:solidFill>
                <a:highlight>
                  <a:schemeClr val="lt1"/>
                </a:highlight>
                <a:latin typeface="DM Sans"/>
                <a:ea typeface="DM Sans"/>
                <a:cs typeface="DM Sans"/>
                <a:sym typeface="DM Sans"/>
              </a:rPr>
              <a:t>funciones de costo </a:t>
            </a:r>
            <a:r>
              <a:rPr lang="es" sz="1600">
                <a:solidFill>
                  <a:schemeClr val="dk1"/>
                </a:solidFill>
                <a:highlight>
                  <a:schemeClr val="lt1"/>
                </a:highlight>
                <a:latin typeface="DM Sans"/>
                <a:ea typeface="DM Sans"/>
                <a:cs typeface="DM Sans"/>
                <a:sym typeface="DM Sans"/>
              </a:rPr>
              <a:t>para determinar si el modelo tiene buen o mal desempeño. </a:t>
            </a:r>
            <a:endParaRPr sz="1600">
              <a:solidFill>
                <a:schemeClr val="dk1"/>
              </a:solidFill>
              <a:highlight>
                <a:schemeClr val="lt1"/>
              </a:highlight>
              <a:latin typeface="DM Sans"/>
              <a:ea typeface="DM Sans"/>
              <a:cs typeface="DM Sans"/>
              <a:sym typeface="DM Sans"/>
            </a:endParaRPr>
          </a:p>
          <a:p>
            <a:pPr indent="0" lvl="0" marL="0" rtl="0" algn="l">
              <a:lnSpc>
                <a:spcPct val="150000"/>
              </a:lnSpc>
              <a:spcBef>
                <a:spcPts val="1000"/>
              </a:spcBef>
              <a:spcAft>
                <a:spcPts val="1000"/>
              </a:spcAft>
              <a:buNone/>
            </a:pPr>
            <a:r>
              <a:rPr lang="es" sz="1600">
                <a:solidFill>
                  <a:schemeClr val="dk1"/>
                </a:solidFill>
                <a:highlight>
                  <a:schemeClr val="lt1"/>
                </a:highlight>
                <a:latin typeface="DM Sans"/>
                <a:ea typeface="DM Sans"/>
                <a:cs typeface="DM Sans"/>
                <a:sym typeface="DM Sans"/>
              </a:rPr>
              <a:t>El objetivo es </a:t>
            </a:r>
            <a:r>
              <a:rPr b="1" lang="es" sz="1600">
                <a:solidFill>
                  <a:schemeClr val="dk1"/>
                </a:solidFill>
                <a:highlight>
                  <a:schemeClr val="lt1"/>
                </a:highlight>
                <a:latin typeface="DM Sans"/>
                <a:ea typeface="DM Sans"/>
                <a:cs typeface="DM Sans"/>
                <a:sym typeface="DM Sans"/>
              </a:rPr>
              <a:t>minimizar</a:t>
            </a:r>
            <a:r>
              <a:rPr lang="es" sz="1600">
                <a:solidFill>
                  <a:schemeClr val="dk1"/>
                </a:solidFill>
                <a:highlight>
                  <a:schemeClr val="lt1"/>
                </a:highlight>
                <a:latin typeface="DM Sans"/>
                <a:ea typeface="DM Sans"/>
                <a:cs typeface="DM Sans"/>
                <a:sym typeface="DM Sans"/>
              </a:rPr>
              <a:t> el costo cuando se compara con iteraciones previas. Existen diversos tipos de estas funciones como: </a:t>
            </a:r>
            <a:r>
              <a:rPr b="1" lang="es" sz="1600">
                <a:solidFill>
                  <a:schemeClr val="dk1"/>
                </a:solidFill>
                <a:highlight>
                  <a:schemeClr val="lt1"/>
                </a:highlight>
                <a:latin typeface="DM Sans"/>
                <a:ea typeface="DM Sans"/>
                <a:cs typeface="DM Sans"/>
                <a:sym typeface="DM Sans"/>
              </a:rPr>
              <a:t>Mean Absolute Error, Mean Squared Error, Hinge Loss, Cross Entropy</a:t>
            </a:r>
            <a:r>
              <a:rPr lang="es" sz="1600">
                <a:solidFill>
                  <a:schemeClr val="dk1"/>
                </a:solidFill>
                <a:highlight>
                  <a:schemeClr val="lt1"/>
                </a:highlight>
                <a:latin typeface="DM Sans"/>
                <a:ea typeface="DM Sans"/>
                <a:cs typeface="DM Sans"/>
                <a:sym typeface="DM Sans"/>
              </a:rPr>
              <a:t> entre otras son ejemplos</a:t>
            </a:r>
            <a:endParaRPr sz="1600">
              <a:solidFill>
                <a:schemeClr val="dk1"/>
              </a:solidFill>
              <a:highlight>
                <a:schemeClr val="lt1"/>
              </a:highlight>
              <a:latin typeface="DM Sans"/>
              <a:ea typeface="DM Sans"/>
              <a:cs typeface="DM Sans"/>
              <a:sym typeface="DM Sans"/>
            </a:endParaRPr>
          </a:p>
        </p:txBody>
      </p:sp>
      <p:pic>
        <p:nvPicPr>
          <p:cNvPr id="336" name="Google Shape;336;p50"/>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337" name="Google Shape;337;p50"/>
          <p:cNvPicPr preferRelativeResize="0"/>
          <p:nvPr/>
        </p:nvPicPr>
        <p:blipFill>
          <a:blip r:embed="rId4">
            <a:alphaModFix/>
          </a:blip>
          <a:stretch>
            <a:fillRect/>
          </a:stretch>
        </p:blipFill>
        <p:spPr>
          <a:xfrm>
            <a:off x="5561825" y="1135613"/>
            <a:ext cx="2872275" cy="2872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1"/>
          <p:cNvSpPr txBox="1"/>
          <p:nvPr/>
        </p:nvSpPr>
        <p:spPr>
          <a:xfrm>
            <a:off x="1064475" y="2202300"/>
            <a:ext cx="70047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Ventajas </a:t>
            </a:r>
            <a:r>
              <a:rPr b="1" lang="es" sz="4000">
                <a:solidFill>
                  <a:schemeClr val="dk1"/>
                </a:solidFill>
                <a:latin typeface="DM Sans"/>
                <a:ea typeface="DM Sans"/>
                <a:cs typeface="DM Sans"/>
                <a:sym typeface="DM Sans"/>
              </a:rPr>
              <a:t>de Deep Learning</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2"/>
          <p:cNvSpPr txBox="1"/>
          <p:nvPr/>
        </p:nvSpPr>
        <p:spPr>
          <a:xfrm>
            <a:off x="473350" y="468000"/>
            <a:ext cx="8141100" cy="544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2600">
                <a:solidFill>
                  <a:schemeClr val="dk1"/>
                </a:solidFill>
                <a:latin typeface="DM Sans"/>
                <a:ea typeface="DM Sans"/>
                <a:cs typeface="DM Sans"/>
                <a:sym typeface="DM Sans"/>
              </a:rPr>
              <a:t>Ventajas de Deep Learning</a:t>
            </a:r>
            <a:endParaRPr b="1" i="0" sz="2600" u="none" cap="none" strike="noStrike">
              <a:solidFill>
                <a:schemeClr val="dk1"/>
              </a:solidFill>
              <a:latin typeface="DM Sans"/>
              <a:ea typeface="DM Sans"/>
              <a:cs typeface="DM Sans"/>
              <a:sym typeface="DM Sans"/>
            </a:endParaRPr>
          </a:p>
        </p:txBody>
      </p:sp>
      <p:sp>
        <p:nvSpPr>
          <p:cNvPr id="348" name="Google Shape;348;p52"/>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49" name="Google Shape;349;p52"/>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50" name="Google Shape;350;p52"/>
          <p:cNvSpPr txBox="1"/>
          <p:nvPr/>
        </p:nvSpPr>
        <p:spPr>
          <a:xfrm>
            <a:off x="637325" y="1012800"/>
            <a:ext cx="4924500" cy="3532500"/>
          </a:xfrm>
          <a:prstGeom prst="rect">
            <a:avLst/>
          </a:prstGeom>
          <a:solidFill>
            <a:schemeClr val="lt1"/>
          </a:solidFill>
          <a:ln>
            <a:noFill/>
          </a:ln>
        </p:spPr>
        <p:txBody>
          <a:bodyPr anchorCtr="0" anchor="t" bIns="91425" lIns="91425" spcFirstLastPara="1" rIns="91425" wrap="square" tIns="91425">
            <a:spAutoFit/>
          </a:bodyPr>
          <a:lstStyle/>
          <a:p>
            <a:pPr indent="-323850" lvl="0" marL="457200" rtl="0" algn="l">
              <a:lnSpc>
                <a:spcPct val="150000"/>
              </a:lnSpc>
              <a:spcBef>
                <a:spcPts val="0"/>
              </a:spcBef>
              <a:spcAft>
                <a:spcPts val="0"/>
              </a:spcAft>
              <a:buClr>
                <a:schemeClr val="dk1"/>
              </a:buClr>
              <a:buSzPts val="1500"/>
              <a:buFont typeface="DM Sans"/>
              <a:buAutoNum type="arabicPeriod"/>
            </a:pPr>
            <a:r>
              <a:rPr lang="es" sz="1500">
                <a:solidFill>
                  <a:schemeClr val="dk1"/>
                </a:solidFill>
                <a:highlight>
                  <a:schemeClr val="lt1"/>
                </a:highlight>
                <a:latin typeface="DM Sans"/>
                <a:ea typeface="DM Sans"/>
                <a:cs typeface="DM Sans"/>
                <a:sym typeface="DM Sans"/>
              </a:rPr>
              <a:t>Resuelven problemas complejos como procesamiento de audio, texto y reconocimiento de </a:t>
            </a:r>
            <a:r>
              <a:rPr lang="es" sz="1500">
                <a:solidFill>
                  <a:schemeClr val="dk1"/>
                </a:solidFill>
                <a:highlight>
                  <a:schemeClr val="lt1"/>
                </a:highlight>
                <a:latin typeface="DM Sans"/>
                <a:ea typeface="DM Sans"/>
                <a:cs typeface="DM Sans"/>
                <a:sym typeface="DM Sans"/>
              </a:rPr>
              <a:t>imágenes</a:t>
            </a:r>
            <a:r>
              <a:rPr lang="es" sz="1500">
                <a:solidFill>
                  <a:schemeClr val="dk1"/>
                </a:solidFill>
                <a:highlight>
                  <a:schemeClr val="lt1"/>
                </a:highlight>
                <a:latin typeface="DM Sans"/>
                <a:ea typeface="DM Sans"/>
                <a:cs typeface="DM Sans"/>
                <a:sym typeface="DM Sans"/>
              </a:rPr>
              <a:t> entre otros</a:t>
            </a:r>
            <a:endParaRPr sz="1500">
              <a:solidFill>
                <a:schemeClr val="dk1"/>
              </a:solidFill>
              <a:highlight>
                <a:schemeClr val="lt1"/>
              </a:highlight>
              <a:latin typeface="DM Sans"/>
              <a:ea typeface="DM Sans"/>
              <a:cs typeface="DM Sans"/>
              <a:sym typeface="DM Sans"/>
            </a:endParaRPr>
          </a:p>
          <a:p>
            <a:pPr indent="-323850" lvl="0" marL="457200" rtl="0" algn="l">
              <a:lnSpc>
                <a:spcPct val="150000"/>
              </a:lnSpc>
              <a:spcBef>
                <a:spcPts val="0"/>
              </a:spcBef>
              <a:spcAft>
                <a:spcPts val="0"/>
              </a:spcAft>
              <a:buClr>
                <a:schemeClr val="dk1"/>
              </a:buClr>
              <a:buSzPts val="1500"/>
              <a:buFont typeface="DM Sans"/>
              <a:buAutoNum type="arabicPeriod"/>
            </a:pPr>
            <a:r>
              <a:rPr lang="es" sz="1500">
                <a:solidFill>
                  <a:schemeClr val="dk1"/>
                </a:solidFill>
                <a:highlight>
                  <a:schemeClr val="lt1"/>
                </a:highlight>
                <a:latin typeface="DM Sans"/>
                <a:ea typeface="DM Sans"/>
                <a:cs typeface="DM Sans"/>
                <a:sym typeface="DM Sans"/>
              </a:rPr>
              <a:t>Pueden utilizar las bondades de la computación en paralelo</a:t>
            </a:r>
            <a:endParaRPr sz="1500">
              <a:solidFill>
                <a:schemeClr val="dk1"/>
              </a:solidFill>
              <a:highlight>
                <a:schemeClr val="lt1"/>
              </a:highlight>
              <a:latin typeface="DM Sans"/>
              <a:ea typeface="DM Sans"/>
              <a:cs typeface="DM Sans"/>
              <a:sym typeface="DM Sans"/>
            </a:endParaRPr>
          </a:p>
          <a:p>
            <a:pPr indent="-323850" lvl="0" marL="457200" rtl="0" algn="l">
              <a:lnSpc>
                <a:spcPct val="150000"/>
              </a:lnSpc>
              <a:spcBef>
                <a:spcPts val="0"/>
              </a:spcBef>
              <a:spcAft>
                <a:spcPts val="0"/>
              </a:spcAft>
              <a:buClr>
                <a:schemeClr val="dk1"/>
              </a:buClr>
              <a:buSzPts val="1500"/>
              <a:buFont typeface="DM Sans"/>
              <a:buAutoNum type="arabicPeriod"/>
            </a:pPr>
            <a:r>
              <a:rPr lang="es" sz="1500">
                <a:solidFill>
                  <a:schemeClr val="dk1"/>
                </a:solidFill>
                <a:highlight>
                  <a:schemeClr val="lt1"/>
                </a:highlight>
                <a:latin typeface="DM Sans"/>
                <a:ea typeface="DM Sans"/>
                <a:cs typeface="DM Sans"/>
                <a:sym typeface="DM Sans"/>
              </a:rPr>
              <a:t>Los modelos se pueden entrenar con grandes cantidades de datos y se hacen mejores</a:t>
            </a:r>
            <a:endParaRPr sz="1500">
              <a:solidFill>
                <a:schemeClr val="dk1"/>
              </a:solidFill>
              <a:highlight>
                <a:schemeClr val="lt1"/>
              </a:highlight>
              <a:latin typeface="DM Sans"/>
              <a:ea typeface="DM Sans"/>
              <a:cs typeface="DM Sans"/>
              <a:sym typeface="DM Sans"/>
            </a:endParaRPr>
          </a:p>
          <a:p>
            <a:pPr indent="-323850" lvl="0" marL="457200" rtl="0" algn="l">
              <a:lnSpc>
                <a:spcPct val="150000"/>
              </a:lnSpc>
              <a:spcBef>
                <a:spcPts val="0"/>
              </a:spcBef>
              <a:spcAft>
                <a:spcPts val="0"/>
              </a:spcAft>
              <a:buClr>
                <a:schemeClr val="dk1"/>
              </a:buClr>
              <a:buSzPts val="1500"/>
              <a:buFont typeface="DM Sans"/>
              <a:buAutoNum type="arabicPeriod"/>
            </a:pPr>
            <a:r>
              <a:rPr lang="es" sz="1500">
                <a:solidFill>
                  <a:schemeClr val="dk1"/>
                </a:solidFill>
                <a:highlight>
                  <a:schemeClr val="lt1"/>
                </a:highlight>
                <a:latin typeface="DM Sans"/>
                <a:ea typeface="DM Sans"/>
                <a:cs typeface="DM Sans"/>
                <a:sym typeface="DM Sans"/>
              </a:rPr>
              <a:t>Predicciones de alta calidad y escalabilidad</a:t>
            </a:r>
            <a:endParaRPr sz="1500">
              <a:solidFill>
                <a:schemeClr val="dk1"/>
              </a:solidFill>
              <a:highlight>
                <a:schemeClr val="lt1"/>
              </a:highlight>
              <a:latin typeface="DM Sans"/>
              <a:ea typeface="DM Sans"/>
              <a:cs typeface="DM Sans"/>
              <a:sym typeface="DM Sans"/>
            </a:endParaRPr>
          </a:p>
          <a:p>
            <a:pPr indent="-323850" lvl="0" marL="457200" rtl="0" algn="l">
              <a:lnSpc>
                <a:spcPct val="150000"/>
              </a:lnSpc>
              <a:spcBef>
                <a:spcPts val="0"/>
              </a:spcBef>
              <a:spcAft>
                <a:spcPts val="0"/>
              </a:spcAft>
              <a:buClr>
                <a:schemeClr val="dk1"/>
              </a:buClr>
              <a:buSzPts val="1500"/>
              <a:buFont typeface="DM Sans"/>
              <a:buAutoNum type="arabicPeriod"/>
            </a:pPr>
            <a:r>
              <a:rPr lang="es" sz="1500">
                <a:solidFill>
                  <a:schemeClr val="dk1"/>
                </a:solidFill>
                <a:highlight>
                  <a:schemeClr val="lt1"/>
                </a:highlight>
                <a:latin typeface="DM Sans"/>
                <a:ea typeface="DM Sans"/>
                <a:cs typeface="DM Sans"/>
                <a:sym typeface="DM Sans"/>
              </a:rPr>
              <a:t>Funcionamiento apropiado con data no estructurada</a:t>
            </a:r>
            <a:endParaRPr sz="1500">
              <a:solidFill>
                <a:schemeClr val="dk1"/>
              </a:solidFill>
              <a:highlight>
                <a:schemeClr val="lt1"/>
              </a:highlight>
              <a:latin typeface="DM Sans"/>
              <a:ea typeface="DM Sans"/>
              <a:cs typeface="DM Sans"/>
              <a:sym typeface="DM Sans"/>
            </a:endParaRPr>
          </a:p>
        </p:txBody>
      </p:sp>
      <p:pic>
        <p:nvPicPr>
          <p:cNvPr id="351" name="Google Shape;351;p52"/>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352" name="Google Shape;352;p52"/>
          <p:cNvPicPr preferRelativeResize="0"/>
          <p:nvPr/>
        </p:nvPicPr>
        <p:blipFill>
          <a:blip r:embed="rId4">
            <a:alphaModFix/>
          </a:blip>
          <a:stretch>
            <a:fillRect/>
          </a:stretch>
        </p:blipFill>
        <p:spPr>
          <a:xfrm>
            <a:off x="5733588" y="1163863"/>
            <a:ext cx="2633725" cy="28157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3"/>
          <p:cNvSpPr txBox="1"/>
          <p:nvPr/>
        </p:nvSpPr>
        <p:spPr>
          <a:xfrm>
            <a:off x="1064475" y="2202300"/>
            <a:ext cx="70047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Desv</a:t>
            </a:r>
            <a:r>
              <a:rPr b="1" lang="es" sz="4000">
                <a:solidFill>
                  <a:schemeClr val="dk1"/>
                </a:solidFill>
                <a:latin typeface="DM Sans"/>
                <a:ea typeface="DM Sans"/>
                <a:cs typeface="DM Sans"/>
                <a:sym typeface="DM Sans"/>
              </a:rPr>
              <a:t>entajas de Deep Learning</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27"/>
          <p:cNvPicPr preferRelativeResize="0"/>
          <p:nvPr/>
        </p:nvPicPr>
        <p:blipFill rotWithShape="1">
          <a:blip r:embed="rId3">
            <a:alphaModFix/>
          </a:blip>
          <a:srcRect b="0" l="0" r="0" t="0"/>
          <a:stretch/>
        </p:blipFill>
        <p:spPr>
          <a:xfrm>
            <a:off x="3551362" y="1250837"/>
            <a:ext cx="2042550" cy="3122575"/>
          </a:xfrm>
          <a:prstGeom prst="rect">
            <a:avLst/>
          </a:prstGeom>
          <a:noFill/>
          <a:ln>
            <a:noFill/>
          </a:ln>
        </p:spPr>
      </p:pic>
      <p:pic>
        <p:nvPicPr>
          <p:cNvPr id="93" name="Google Shape;93;p27"/>
          <p:cNvPicPr preferRelativeResize="0"/>
          <p:nvPr/>
        </p:nvPicPr>
        <p:blipFill rotWithShape="1">
          <a:blip r:embed="rId4">
            <a:alphaModFix/>
          </a:blip>
          <a:srcRect b="0" l="0" r="0" t="0"/>
          <a:stretch/>
        </p:blipFill>
        <p:spPr>
          <a:xfrm>
            <a:off x="3593288" y="1313975"/>
            <a:ext cx="1958700" cy="2989595"/>
          </a:xfrm>
          <a:prstGeom prst="rect">
            <a:avLst/>
          </a:prstGeom>
          <a:noFill/>
          <a:ln>
            <a:noFill/>
          </a:ln>
        </p:spPr>
      </p:pic>
      <p:pic>
        <p:nvPicPr>
          <p:cNvPr id="94" name="Google Shape;94;p27"/>
          <p:cNvPicPr preferRelativeResize="0"/>
          <p:nvPr/>
        </p:nvPicPr>
        <p:blipFill rotWithShape="1">
          <a:blip r:embed="rId4">
            <a:alphaModFix/>
          </a:blip>
          <a:srcRect b="0" l="0" r="0" t="0"/>
          <a:stretch/>
        </p:blipFill>
        <p:spPr>
          <a:xfrm>
            <a:off x="5865175" y="1317325"/>
            <a:ext cx="1958700" cy="2989595"/>
          </a:xfrm>
          <a:prstGeom prst="rect">
            <a:avLst/>
          </a:prstGeom>
          <a:noFill/>
          <a:ln>
            <a:noFill/>
          </a:ln>
        </p:spPr>
      </p:pic>
      <p:sp>
        <p:nvSpPr>
          <p:cNvPr id="95" name="Google Shape;95;p27"/>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Temario</a:t>
            </a:r>
            <a:endParaRPr b="1" i="0" sz="3000" u="none" cap="none" strike="noStrike">
              <a:solidFill>
                <a:srgbClr val="EAFF6A"/>
              </a:solidFill>
              <a:latin typeface="DM Sans"/>
              <a:ea typeface="DM Sans"/>
              <a:cs typeface="DM Sans"/>
              <a:sym typeface="DM Sans"/>
            </a:endParaRPr>
          </a:p>
        </p:txBody>
      </p:sp>
      <p:sp>
        <p:nvSpPr>
          <p:cNvPr id="96" name="Google Shape;96;p27"/>
          <p:cNvSpPr txBox="1"/>
          <p:nvPr/>
        </p:nvSpPr>
        <p:spPr>
          <a:xfrm>
            <a:off x="3593075" y="1487775"/>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lang="es" sz="1200">
                <a:solidFill>
                  <a:schemeClr val="lt1"/>
                </a:solidFill>
                <a:latin typeface="DM Sans"/>
                <a:ea typeface="DM Sans"/>
                <a:cs typeface="DM Sans"/>
                <a:sym typeface="DM Sans"/>
              </a:rPr>
              <a:t>27 Parte II</a:t>
            </a:r>
            <a:endParaRPr b="1" i="0" sz="1600" u="none" cap="none" strike="noStrike">
              <a:solidFill>
                <a:schemeClr val="lt1"/>
              </a:solidFill>
              <a:latin typeface="DM Sans"/>
              <a:ea typeface="DM Sans"/>
              <a:cs typeface="DM Sans"/>
              <a:sym typeface="DM Sans"/>
            </a:endParaRPr>
          </a:p>
        </p:txBody>
      </p:sp>
      <p:cxnSp>
        <p:nvCxnSpPr>
          <p:cNvPr id="97" name="Google Shape;97;p27"/>
          <p:cNvCxnSpPr/>
          <p:nvPr/>
        </p:nvCxnSpPr>
        <p:spPr>
          <a:xfrm>
            <a:off x="3667800"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98" name="Google Shape;98;p27"/>
          <p:cNvSpPr txBox="1"/>
          <p:nvPr/>
        </p:nvSpPr>
        <p:spPr>
          <a:xfrm>
            <a:off x="3519700" y="1883650"/>
            <a:ext cx="2122500" cy="785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300">
                <a:solidFill>
                  <a:srgbClr val="EAFF6A"/>
                </a:solidFill>
                <a:latin typeface="DM Sans"/>
                <a:ea typeface="DM Sans"/>
                <a:cs typeface="DM Sans"/>
                <a:sym typeface="DM Sans"/>
              </a:rPr>
              <a:t>Introducción al Procesamiento de Lenguaje Natural I</a:t>
            </a:r>
            <a:endParaRPr b="1" i="0" sz="1300" u="none" cap="none" strike="noStrike">
              <a:solidFill>
                <a:srgbClr val="EAFF6A"/>
              </a:solidFill>
              <a:latin typeface="DM Sans"/>
              <a:ea typeface="DM Sans"/>
              <a:cs typeface="DM Sans"/>
              <a:sym typeface="DM Sans"/>
            </a:endParaRPr>
          </a:p>
        </p:txBody>
      </p:sp>
      <p:sp>
        <p:nvSpPr>
          <p:cNvPr id="99" name="Google Shape;99;p27"/>
          <p:cNvSpPr txBox="1"/>
          <p:nvPr/>
        </p:nvSpPr>
        <p:spPr>
          <a:xfrm>
            <a:off x="5865600"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lang="es" sz="1200">
                <a:solidFill>
                  <a:srgbClr val="999999"/>
                </a:solidFill>
                <a:latin typeface="DM Sans"/>
                <a:ea typeface="DM Sans"/>
                <a:cs typeface="DM Sans"/>
                <a:sym typeface="DM Sans"/>
              </a:rPr>
              <a:t>28 Parte I</a:t>
            </a:r>
            <a:endParaRPr b="1" i="0" sz="1600" u="none" cap="none" strike="noStrike">
              <a:solidFill>
                <a:srgbClr val="999999"/>
              </a:solidFill>
              <a:latin typeface="DM Sans"/>
              <a:ea typeface="DM Sans"/>
              <a:cs typeface="DM Sans"/>
              <a:sym typeface="DM Sans"/>
            </a:endParaRPr>
          </a:p>
        </p:txBody>
      </p:sp>
      <p:cxnSp>
        <p:nvCxnSpPr>
          <p:cNvPr id="100" name="Google Shape;100;p27"/>
          <p:cNvCxnSpPr/>
          <p:nvPr/>
        </p:nvCxnSpPr>
        <p:spPr>
          <a:xfrm>
            <a:off x="5940325"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101" name="Google Shape;101;p27"/>
          <p:cNvSpPr txBox="1"/>
          <p:nvPr/>
        </p:nvSpPr>
        <p:spPr>
          <a:xfrm>
            <a:off x="5789025" y="1877875"/>
            <a:ext cx="2168700" cy="785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300">
                <a:solidFill>
                  <a:srgbClr val="999999"/>
                </a:solidFill>
                <a:latin typeface="DM Sans"/>
                <a:ea typeface="DM Sans"/>
                <a:cs typeface="DM Sans"/>
                <a:sym typeface="DM Sans"/>
              </a:rPr>
              <a:t>Introducción al Procesamiento de Lenguaje Natural II</a:t>
            </a:r>
            <a:endParaRPr b="1" i="0" sz="1300" u="none" cap="none" strike="noStrike">
              <a:solidFill>
                <a:srgbClr val="999999"/>
              </a:solidFill>
              <a:latin typeface="DM Sans"/>
              <a:ea typeface="DM Sans"/>
              <a:cs typeface="DM Sans"/>
              <a:sym typeface="DM Sans"/>
            </a:endParaRPr>
          </a:p>
        </p:txBody>
      </p:sp>
      <p:cxnSp>
        <p:nvCxnSpPr>
          <p:cNvPr id="102" name="Google Shape;102;p27"/>
          <p:cNvCxnSpPr/>
          <p:nvPr/>
        </p:nvCxnSpPr>
        <p:spPr>
          <a:xfrm>
            <a:off x="3683225" y="1857075"/>
            <a:ext cx="1778400" cy="0"/>
          </a:xfrm>
          <a:prstGeom prst="straightConnector1">
            <a:avLst/>
          </a:prstGeom>
          <a:noFill/>
          <a:ln cap="flat" cmpd="sng" w="9525">
            <a:solidFill>
              <a:srgbClr val="434343"/>
            </a:solidFill>
            <a:prstDash val="solid"/>
            <a:round/>
            <a:headEnd len="sm" w="sm" type="none"/>
            <a:tailEnd len="sm" w="sm" type="none"/>
          </a:ln>
        </p:spPr>
      </p:cxnSp>
      <p:cxnSp>
        <p:nvCxnSpPr>
          <p:cNvPr id="103" name="Google Shape;103;p27"/>
          <p:cNvCxnSpPr/>
          <p:nvPr/>
        </p:nvCxnSpPr>
        <p:spPr>
          <a:xfrm>
            <a:off x="5955750" y="1857075"/>
            <a:ext cx="1778400" cy="0"/>
          </a:xfrm>
          <a:prstGeom prst="straightConnector1">
            <a:avLst/>
          </a:prstGeom>
          <a:noFill/>
          <a:ln cap="flat" cmpd="sng" w="9525">
            <a:solidFill>
              <a:srgbClr val="434343"/>
            </a:solidFill>
            <a:prstDash val="solid"/>
            <a:round/>
            <a:headEnd len="sm" w="sm" type="none"/>
            <a:tailEnd len="sm" w="sm" type="none"/>
          </a:ln>
        </p:spPr>
      </p:cxnSp>
      <p:sp>
        <p:nvSpPr>
          <p:cNvPr id="104" name="Google Shape;104;p27"/>
          <p:cNvSpPr txBox="1"/>
          <p:nvPr/>
        </p:nvSpPr>
        <p:spPr>
          <a:xfrm>
            <a:off x="3539575" y="2683775"/>
            <a:ext cx="2042400" cy="1683000"/>
          </a:xfrm>
          <a:prstGeom prst="rect">
            <a:avLst/>
          </a:prstGeom>
          <a:noFill/>
          <a:ln>
            <a:noFill/>
          </a:ln>
        </p:spPr>
        <p:txBody>
          <a:bodyPr anchorCtr="0" anchor="t" bIns="91425" lIns="91425" spcFirstLastPara="1" rIns="91425" wrap="square" tIns="91425">
            <a:spAutoFit/>
          </a:bodyPr>
          <a:lstStyle/>
          <a:p>
            <a:pPr indent="-279400" lvl="0" marL="457200" marR="0" rtl="0" algn="l">
              <a:lnSpc>
                <a:spcPct val="100000"/>
              </a:lnSpc>
              <a:spcBef>
                <a:spcPts val="1000"/>
              </a:spcBef>
              <a:spcAft>
                <a:spcPts val="0"/>
              </a:spcAft>
              <a:buClr>
                <a:schemeClr val="accent6"/>
              </a:buClr>
              <a:buSzPts val="800"/>
              <a:buFont typeface="DM Sans"/>
              <a:buChar char="✓"/>
            </a:pPr>
            <a:r>
              <a:rPr lang="es" sz="800" u="sng">
                <a:solidFill>
                  <a:srgbClr val="83AEFB"/>
                </a:solidFill>
                <a:latin typeface="DM Sans"/>
                <a:ea typeface="DM Sans"/>
                <a:cs typeface="DM Sans"/>
                <a:sym typeface="DM Sans"/>
                <a:hlinkClick action="ppaction://hlinksldjump" r:id="rId5">
                  <a:extLst>
                    <a:ext uri="{A12FA001-AC4F-418D-AE19-62706E023703}">
                      <ahyp:hlinkClr val="tx"/>
                    </a:ext>
                  </a:extLst>
                </a:hlinkClick>
              </a:rPr>
              <a:t>Procesamiento del lenguaje natural</a:t>
            </a:r>
            <a:endParaRPr sz="800">
              <a:solidFill>
                <a:srgbClr val="83AEFB"/>
              </a:solidFill>
              <a:latin typeface="DM Sans"/>
              <a:ea typeface="DM Sans"/>
              <a:cs typeface="DM Sans"/>
              <a:sym typeface="DM Sans"/>
            </a:endParaRPr>
          </a:p>
          <a:p>
            <a:pPr indent="-279400" lvl="0" marL="457200" marR="0" rtl="0" algn="l">
              <a:lnSpc>
                <a:spcPct val="100000"/>
              </a:lnSpc>
              <a:spcBef>
                <a:spcPts val="1000"/>
              </a:spcBef>
              <a:spcAft>
                <a:spcPts val="0"/>
              </a:spcAft>
              <a:buClr>
                <a:schemeClr val="accent6"/>
              </a:buClr>
              <a:buSzPts val="800"/>
              <a:buFont typeface="DM Sans"/>
              <a:buChar char="✓"/>
            </a:pPr>
            <a:r>
              <a:rPr lang="es" sz="800" u="sng">
                <a:solidFill>
                  <a:srgbClr val="83AEFB"/>
                </a:solidFill>
                <a:latin typeface="DM Sans"/>
                <a:ea typeface="DM Sans"/>
                <a:cs typeface="DM Sans"/>
                <a:sym typeface="DM Sans"/>
                <a:hlinkClick action="ppaction://hlinksldjump" r:id="rId6">
                  <a:extLst>
                    <a:ext uri="{A12FA001-AC4F-418D-AE19-62706E023703}">
                      <ahyp:hlinkClr val="tx"/>
                    </a:ext>
                  </a:extLst>
                </a:hlinkClick>
              </a:rPr>
              <a:t>Expresiones regulares</a:t>
            </a:r>
            <a:endParaRPr sz="800">
              <a:solidFill>
                <a:srgbClr val="83AEFB"/>
              </a:solidFill>
              <a:latin typeface="DM Sans"/>
              <a:ea typeface="DM Sans"/>
              <a:cs typeface="DM Sans"/>
              <a:sym typeface="DM Sans"/>
            </a:endParaRPr>
          </a:p>
          <a:p>
            <a:pPr indent="-279400" lvl="0" marL="457200" marR="0" rtl="0" algn="l">
              <a:lnSpc>
                <a:spcPct val="100000"/>
              </a:lnSpc>
              <a:spcBef>
                <a:spcPts val="1000"/>
              </a:spcBef>
              <a:spcAft>
                <a:spcPts val="0"/>
              </a:spcAft>
              <a:buClr>
                <a:schemeClr val="accent6"/>
              </a:buClr>
              <a:buSzPts val="800"/>
              <a:buFont typeface="DM Sans"/>
              <a:buChar char="✓"/>
            </a:pPr>
            <a:r>
              <a:rPr lang="es" sz="800" u="sng">
                <a:solidFill>
                  <a:srgbClr val="83AEFB"/>
                </a:solidFill>
                <a:latin typeface="DM Sans"/>
                <a:ea typeface="DM Sans"/>
                <a:cs typeface="DM Sans"/>
                <a:sym typeface="DM Sans"/>
                <a:hlinkClick action="ppaction://hlinksldjump" r:id="rId7">
                  <a:extLst>
                    <a:ext uri="{A12FA001-AC4F-418D-AE19-62706E023703}">
                      <ahyp:hlinkClr val="tx"/>
                    </a:ext>
                  </a:extLst>
                </a:hlinkClick>
              </a:rPr>
              <a:t>Bag of words</a:t>
            </a:r>
            <a:endParaRPr sz="800">
              <a:solidFill>
                <a:srgbClr val="83AEFB"/>
              </a:solidFill>
              <a:latin typeface="DM Sans"/>
              <a:ea typeface="DM Sans"/>
              <a:cs typeface="DM Sans"/>
              <a:sym typeface="DM Sans"/>
            </a:endParaRPr>
          </a:p>
          <a:p>
            <a:pPr indent="-279400" lvl="0" marL="457200" marR="0" rtl="0" algn="l">
              <a:lnSpc>
                <a:spcPct val="100000"/>
              </a:lnSpc>
              <a:spcBef>
                <a:spcPts val="1000"/>
              </a:spcBef>
              <a:spcAft>
                <a:spcPts val="0"/>
              </a:spcAft>
              <a:buClr>
                <a:schemeClr val="accent6"/>
              </a:buClr>
              <a:buSzPts val="800"/>
              <a:buFont typeface="DM Sans"/>
              <a:buChar char="✓"/>
            </a:pPr>
            <a:r>
              <a:rPr lang="es" sz="800" u="sng">
                <a:solidFill>
                  <a:srgbClr val="83AEFB"/>
                </a:solidFill>
                <a:latin typeface="DM Sans"/>
                <a:ea typeface="DM Sans"/>
                <a:cs typeface="DM Sans"/>
                <a:sym typeface="DM Sans"/>
                <a:hlinkClick action="ppaction://hlinksldjump" r:id="rId8">
                  <a:extLst>
                    <a:ext uri="{A12FA001-AC4F-418D-AE19-62706E023703}">
                      <ahyp:hlinkClr val="tx"/>
                    </a:ext>
                  </a:extLst>
                </a:hlinkClick>
              </a:rPr>
              <a:t>NLTK</a:t>
            </a:r>
            <a:endParaRPr sz="800">
              <a:solidFill>
                <a:srgbClr val="83AEFB"/>
              </a:solidFill>
              <a:latin typeface="DM Sans"/>
              <a:ea typeface="DM Sans"/>
              <a:cs typeface="DM Sans"/>
              <a:sym typeface="DM Sans"/>
            </a:endParaRPr>
          </a:p>
          <a:p>
            <a:pPr indent="-279400" lvl="0" marL="457200" marR="0" rtl="0" algn="l">
              <a:lnSpc>
                <a:spcPct val="100000"/>
              </a:lnSpc>
              <a:spcBef>
                <a:spcPts val="1000"/>
              </a:spcBef>
              <a:spcAft>
                <a:spcPts val="0"/>
              </a:spcAft>
              <a:buClr>
                <a:schemeClr val="accent6"/>
              </a:buClr>
              <a:buSzPts val="800"/>
              <a:buFont typeface="DM Sans"/>
              <a:buChar char="✓"/>
            </a:pPr>
            <a:r>
              <a:rPr lang="es" sz="800" u="sng">
                <a:solidFill>
                  <a:srgbClr val="83AEFB"/>
                </a:solidFill>
                <a:latin typeface="DM Sans"/>
                <a:ea typeface="DM Sans"/>
                <a:cs typeface="DM Sans"/>
                <a:sym typeface="DM Sans"/>
                <a:hlinkClick action="ppaction://hlinksldjump" r:id="rId9">
                  <a:extLst>
                    <a:ext uri="{A12FA001-AC4F-418D-AE19-62706E023703}">
                      <ahyp:hlinkClr val="tx"/>
                    </a:ext>
                  </a:extLst>
                </a:hlinkClick>
              </a:rPr>
              <a:t>Corpus, Document team, Matrix y Term Document Matrix</a:t>
            </a:r>
            <a:endParaRPr sz="1000">
              <a:solidFill>
                <a:srgbClr val="83AEFB"/>
              </a:solidFill>
              <a:latin typeface="DM Sans"/>
              <a:ea typeface="DM Sans"/>
              <a:cs typeface="DM Sans"/>
              <a:sym typeface="DM Sans"/>
            </a:endParaRPr>
          </a:p>
        </p:txBody>
      </p:sp>
      <p:sp>
        <p:nvSpPr>
          <p:cNvPr id="105" name="Google Shape;105;p27"/>
          <p:cNvSpPr txBox="1"/>
          <p:nvPr/>
        </p:nvSpPr>
        <p:spPr>
          <a:xfrm>
            <a:off x="5865575" y="2952750"/>
            <a:ext cx="1998900" cy="11493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00000"/>
              </a:lnSpc>
              <a:spcBef>
                <a:spcPts val="1000"/>
              </a:spcBef>
              <a:spcAft>
                <a:spcPts val="0"/>
              </a:spcAft>
              <a:buClr>
                <a:srgbClr val="EA90FF"/>
              </a:buClr>
              <a:buSzPts val="1000"/>
              <a:buFont typeface="DM Sans"/>
              <a:buChar char="✓"/>
            </a:pPr>
            <a:r>
              <a:rPr lang="es" sz="1000">
                <a:solidFill>
                  <a:schemeClr val="lt1"/>
                </a:solidFill>
                <a:latin typeface="DM Sans"/>
                <a:ea typeface="DM Sans"/>
                <a:cs typeface="DM Sans"/>
                <a:sym typeface="DM Sans"/>
              </a:rPr>
              <a:t>Introducción a spaCY</a:t>
            </a:r>
            <a:endParaRPr sz="1000">
              <a:solidFill>
                <a:schemeClr val="lt1"/>
              </a:solidFill>
              <a:latin typeface="DM Sans"/>
              <a:ea typeface="DM Sans"/>
              <a:cs typeface="DM Sans"/>
              <a:sym typeface="DM Sans"/>
            </a:endParaRPr>
          </a:p>
          <a:p>
            <a:pPr indent="-292100" lvl="0" marL="457200" marR="0" rtl="0" algn="l">
              <a:lnSpc>
                <a:spcPct val="100000"/>
              </a:lnSpc>
              <a:spcBef>
                <a:spcPts val="1000"/>
              </a:spcBef>
              <a:spcAft>
                <a:spcPts val="0"/>
              </a:spcAft>
              <a:buClr>
                <a:srgbClr val="EA90FF"/>
              </a:buClr>
              <a:buSzPts val="1000"/>
              <a:buFont typeface="DM Sans"/>
              <a:buChar char="✓"/>
            </a:pPr>
            <a:r>
              <a:rPr lang="es" sz="1000">
                <a:solidFill>
                  <a:schemeClr val="lt1"/>
                </a:solidFill>
                <a:latin typeface="DM Sans"/>
                <a:ea typeface="DM Sans"/>
                <a:cs typeface="DM Sans"/>
                <a:sym typeface="DM Sans"/>
              </a:rPr>
              <a:t>Análisis de sentimiento </a:t>
            </a:r>
            <a:endParaRPr sz="1000">
              <a:solidFill>
                <a:schemeClr val="lt1"/>
              </a:solidFill>
              <a:latin typeface="DM Sans"/>
              <a:ea typeface="DM Sans"/>
              <a:cs typeface="DM Sans"/>
              <a:sym typeface="DM Sans"/>
            </a:endParaRPr>
          </a:p>
          <a:p>
            <a:pPr indent="0" lvl="0" marL="0" marR="0" rtl="0" algn="l">
              <a:lnSpc>
                <a:spcPct val="100000"/>
              </a:lnSpc>
              <a:spcBef>
                <a:spcPts val="1000"/>
              </a:spcBef>
              <a:spcAft>
                <a:spcPts val="0"/>
              </a:spcAft>
              <a:buNone/>
            </a:pPr>
            <a:r>
              <a:t/>
            </a:r>
            <a:endParaRPr sz="1600">
              <a:solidFill>
                <a:schemeClr val="lt1"/>
              </a:solidFill>
              <a:latin typeface="DM Sans"/>
              <a:ea typeface="DM Sans"/>
              <a:cs typeface="DM Sans"/>
              <a:sym typeface="DM Sans"/>
            </a:endParaRPr>
          </a:p>
        </p:txBody>
      </p:sp>
      <p:pic>
        <p:nvPicPr>
          <p:cNvPr id="106" name="Google Shape;106;p27"/>
          <p:cNvPicPr preferRelativeResize="0"/>
          <p:nvPr/>
        </p:nvPicPr>
        <p:blipFill rotWithShape="1">
          <a:blip r:embed="rId3">
            <a:alphaModFix/>
          </a:blip>
          <a:srcRect b="0" l="0" r="0" t="0"/>
          <a:stretch/>
        </p:blipFill>
        <p:spPr>
          <a:xfrm>
            <a:off x="1112962" y="1250837"/>
            <a:ext cx="2042550" cy="3122575"/>
          </a:xfrm>
          <a:prstGeom prst="rect">
            <a:avLst/>
          </a:prstGeom>
          <a:noFill/>
          <a:ln>
            <a:noFill/>
          </a:ln>
        </p:spPr>
      </p:pic>
      <p:pic>
        <p:nvPicPr>
          <p:cNvPr id="107" name="Google Shape;107;p27"/>
          <p:cNvPicPr preferRelativeResize="0"/>
          <p:nvPr/>
        </p:nvPicPr>
        <p:blipFill rotWithShape="1">
          <a:blip r:embed="rId4">
            <a:alphaModFix/>
          </a:blip>
          <a:srcRect b="0" l="0" r="0" t="0"/>
          <a:stretch/>
        </p:blipFill>
        <p:spPr>
          <a:xfrm>
            <a:off x="1154888" y="1313975"/>
            <a:ext cx="1958700" cy="2989595"/>
          </a:xfrm>
          <a:prstGeom prst="rect">
            <a:avLst/>
          </a:prstGeom>
          <a:noFill/>
          <a:ln>
            <a:noFill/>
          </a:ln>
        </p:spPr>
      </p:pic>
      <p:sp>
        <p:nvSpPr>
          <p:cNvPr id="108" name="Google Shape;108;p27"/>
          <p:cNvSpPr txBox="1"/>
          <p:nvPr/>
        </p:nvSpPr>
        <p:spPr>
          <a:xfrm>
            <a:off x="1154675" y="1487775"/>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lang="es" sz="1200">
                <a:solidFill>
                  <a:schemeClr val="lt1"/>
                </a:solidFill>
                <a:latin typeface="DM Sans"/>
                <a:ea typeface="DM Sans"/>
                <a:cs typeface="DM Sans"/>
                <a:sym typeface="DM Sans"/>
              </a:rPr>
              <a:t>27 Parte I</a:t>
            </a:r>
            <a:endParaRPr b="1" i="0" sz="1600" u="none" cap="none" strike="noStrike">
              <a:solidFill>
                <a:schemeClr val="lt1"/>
              </a:solidFill>
              <a:latin typeface="DM Sans"/>
              <a:ea typeface="DM Sans"/>
              <a:cs typeface="DM Sans"/>
              <a:sym typeface="DM Sans"/>
            </a:endParaRPr>
          </a:p>
        </p:txBody>
      </p:sp>
      <p:cxnSp>
        <p:nvCxnSpPr>
          <p:cNvPr id="109" name="Google Shape;109;p27"/>
          <p:cNvCxnSpPr/>
          <p:nvPr/>
        </p:nvCxnSpPr>
        <p:spPr>
          <a:xfrm>
            <a:off x="1229400"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110" name="Google Shape;110;p27"/>
          <p:cNvSpPr txBox="1"/>
          <p:nvPr/>
        </p:nvSpPr>
        <p:spPr>
          <a:xfrm>
            <a:off x="1081300" y="1883650"/>
            <a:ext cx="21225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300">
                <a:solidFill>
                  <a:srgbClr val="EAFF6A"/>
                </a:solidFill>
                <a:latin typeface="DM Sans"/>
                <a:ea typeface="DM Sans"/>
                <a:cs typeface="DM Sans"/>
                <a:sym typeface="DM Sans"/>
              </a:rPr>
              <a:t>Introducción a Deep Learning</a:t>
            </a:r>
            <a:endParaRPr b="1" i="0" sz="1300" u="none" cap="none" strike="noStrike">
              <a:solidFill>
                <a:srgbClr val="EAFF6A"/>
              </a:solidFill>
              <a:latin typeface="DM Sans"/>
              <a:ea typeface="DM Sans"/>
              <a:cs typeface="DM Sans"/>
              <a:sym typeface="DM Sans"/>
            </a:endParaRPr>
          </a:p>
        </p:txBody>
      </p:sp>
      <p:cxnSp>
        <p:nvCxnSpPr>
          <p:cNvPr id="111" name="Google Shape;111;p27"/>
          <p:cNvCxnSpPr/>
          <p:nvPr/>
        </p:nvCxnSpPr>
        <p:spPr>
          <a:xfrm>
            <a:off x="1244825" y="1857075"/>
            <a:ext cx="1778400" cy="0"/>
          </a:xfrm>
          <a:prstGeom prst="straightConnector1">
            <a:avLst/>
          </a:prstGeom>
          <a:noFill/>
          <a:ln cap="flat" cmpd="sng" w="9525">
            <a:solidFill>
              <a:srgbClr val="434343"/>
            </a:solidFill>
            <a:prstDash val="solid"/>
            <a:round/>
            <a:headEnd len="sm" w="sm" type="none"/>
            <a:tailEnd len="sm" w="sm" type="none"/>
          </a:ln>
        </p:spPr>
      </p:cxnSp>
      <p:sp>
        <p:nvSpPr>
          <p:cNvPr id="112" name="Google Shape;112;p27"/>
          <p:cNvSpPr txBox="1"/>
          <p:nvPr/>
        </p:nvSpPr>
        <p:spPr>
          <a:xfrm>
            <a:off x="1087250" y="2640325"/>
            <a:ext cx="2042700" cy="20523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00000"/>
              </a:lnSpc>
              <a:spcBef>
                <a:spcPts val="0"/>
              </a:spcBef>
              <a:spcAft>
                <a:spcPts val="0"/>
              </a:spcAft>
              <a:buClr>
                <a:schemeClr val="accent6"/>
              </a:buClr>
              <a:buSzPts val="1000"/>
              <a:buFont typeface="DM Sans"/>
              <a:buChar char="✓"/>
            </a:pPr>
            <a:r>
              <a:rPr lang="es" sz="1000" u="sng">
                <a:solidFill>
                  <a:srgbClr val="83AEFB"/>
                </a:solidFill>
                <a:latin typeface="DM Sans"/>
                <a:ea typeface="DM Sans"/>
                <a:cs typeface="DM Sans"/>
                <a:sym typeface="DM Sans"/>
                <a:hlinkClick action="ppaction://hlinksldjump" r:id="rId10">
                  <a:extLst>
                    <a:ext uri="{A12FA001-AC4F-418D-AE19-62706E023703}">
                      <ahyp:hlinkClr val="tx"/>
                    </a:ext>
                  </a:extLst>
                </a:hlinkClick>
              </a:rPr>
              <a:t>Introducción a Deep Learning </a:t>
            </a:r>
            <a:endParaRPr sz="1000">
              <a:solidFill>
                <a:srgbClr val="83AEFB"/>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000">
              <a:solidFill>
                <a:srgbClr val="83AEFB"/>
              </a:solidFill>
              <a:latin typeface="DM Sans"/>
              <a:ea typeface="DM Sans"/>
              <a:cs typeface="DM Sans"/>
              <a:sym typeface="DM Sans"/>
            </a:endParaRPr>
          </a:p>
          <a:p>
            <a:pPr indent="-292100" lvl="0" marL="457200" marR="0" rtl="0" algn="l">
              <a:lnSpc>
                <a:spcPct val="100000"/>
              </a:lnSpc>
              <a:spcBef>
                <a:spcPts val="0"/>
              </a:spcBef>
              <a:spcAft>
                <a:spcPts val="0"/>
              </a:spcAft>
              <a:buClr>
                <a:schemeClr val="accent6"/>
              </a:buClr>
              <a:buSzPts val="1000"/>
              <a:buFont typeface="DM Sans"/>
              <a:buChar char="✓"/>
            </a:pPr>
            <a:r>
              <a:rPr lang="es" sz="1000" u="sng">
                <a:solidFill>
                  <a:srgbClr val="83AEFB"/>
                </a:solidFill>
                <a:latin typeface="DM Sans"/>
                <a:ea typeface="DM Sans"/>
                <a:cs typeface="DM Sans"/>
                <a:sym typeface="DM Sans"/>
                <a:hlinkClick action="ppaction://hlinksldjump" r:id="rId11">
                  <a:extLst>
                    <a:ext uri="{A12FA001-AC4F-418D-AE19-62706E023703}">
                      <ahyp:hlinkClr val="tx"/>
                    </a:ext>
                  </a:extLst>
                </a:hlinkClick>
              </a:rPr>
              <a:t>Perceptrón y perceptrón multi-capa</a:t>
            </a:r>
            <a:endParaRPr sz="1000">
              <a:solidFill>
                <a:srgbClr val="83AEFB"/>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000">
              <a:solidFill>
                <a:srgbClr val="83AEFB"/>
              </a:solidFill>
              <a:latin typeface="DM Sans"/>
              <a:ea typeface="DM Sans"/>
              <a:cs typeface="DM Sans"/>
              <a:sym typeface="DM Sans"/>
            </a:endParaRPr>
          </a:p>
          <a:p>
            <a:pPr indent="-292100" lvl="0" marL="457200" marR="0" rtl="0" algn="l">
              <a:lnSpc>
                <a:spcPct val="100000"/>
              </a:lnSpc>
              <a:spcBef>
                <a:spcPts val="0"/>
              </a:spcBef>
              <a:spcAft>
                <a:spcPts val="0"/>
              </a:spcAft>
              <a:buClr>
                <a:schemeClr val="accent6"/>
              </a:buClr>
              <a:buSzPts val="1000"/>
              <a:buFont typeface="DM Sans"/>
              <a:buChar char="✓"/>
            </a:pPr>
            <a:r>
              <a:rPr lang="es" sz="1000" u="sng">
                <a:solidFill>
                  <a:srgbClr val="83AEFB"/>
                </a:solidFill>
                <a:latin typeface="DM Sans"/>
                <a:ea typeface="DM Sans"/>
                <a:cs typeface="DM Sans"/>
                <a:sym typeface="DM Sans"/>
                <a:hlinkClick action="ppaction://hlinksldjump" r:id="rId12">
                  <a:extLst>
                    <a:ext uri="{A12FA001-AC4F-418D-AE19-62706E023703}">
                      <ahyp:hlinkClr val="tx"/>
                    </a:ext>
                  </a:extLst>
                </a:hlinkClick>
              </a:rPr>
              <a:t>CNN</a:t>
            </a:r>
            <a:endParaRPr sz="1000">
              <a:solidFill>
                <a:srgbClr val="83AEFB"/>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000">
              <a:solidFill>
                <a:srgbClr val="83AEFB"/>
              </a:solidFill>
              <a:latin typeface="DM Sans"/>
              <a:ea typeface="DM Sans"/>
              <a:cs typeface="DM Sans"/>
              <a:sym typeface="DM Sans"/>
            </a:endParaRPr>
          </a:p>
          <a:p>
            <a:pPr indent="-292100" lvl="0" marL="457200" marR="0" rtl="0" algn="l">
              <a:lnSpc>
                <a:spcPct val="100000"/>
              </a:lnSpc>
              <a:spcBef>
                <a:spcPts val="0"/>
              </a:spcBef>
              <a:spcAft>
                <a:spcPts val="0"/>
              </a:spcAft>
              <a:buClr>
                <a:schemeClr val="accent6"/>
              </a:buClr>
              <a:buSzPts val="1000"/>
              <a:buFont typeface="DM Sans"/>
              <a:buChar char="✓"/>
            </a:pPr>
            <a:r>
              <a:rPr lang="es" sz="1000" u="sng">
                <a:solidFill>
                  <a:srgbClr val="83AEFB"/>
                </a:solidFill>
                <a:latin typeface="DM Sans"/>
                <a:ea typeface="DM Sans"/>
                <a:cs typeface="DM Sans"/>
                <a:sym typeface="DM Sans"/>
                <a:hlinkClick action="ppaction://hlinksldjump" r:id="rId13">
                  <a:extLst>
                    <a:ext uri="{A12FA001-AC4F-418D-AE19-62706E023703}">
                      <ahyp:hlinkClr val="tx"/>
                    </a:ext>
                  </a:extLst>
                </a:hlinkClick>
              </a:rPr>
              <a:t>RNN</a:t>
            </a:r>
            <a:endParaRPr sz="1000">
              <a:solidFill>
                <a:srgbClr val="83AEFB"/>
              </a:solidFill>
              <a:latin typeface="DM Sans"/>
              <a:ea typeface="DM Sans"/>
              <a:cs typeface="DM Sans"/>
              <a:sym typeface="DM Sans"/>
            </a:endParaRPr>
          </a:p>
          <a:p>
            <a:pPr indent="0" lvl="0" marL="0" marR="0" rtl="0" algn="l">
              <a:lnSpc>
                <a:spcPct val="100000"/>
              </a:lnSpc>
              <a:spcBef>
                <a:spcPts val="0"/>
              </a:spcBef>
              <a:spcAft>
                <a:spcPts val="0"/>
              </a:spcAft>
              <a:buNone/>
            </a:pPr>
            <a:r>
              <a:t/>
            </a:r>
            <a:endParaRPr b="0" i="0" sz="1300" u="none" cap="none" strike="noStrike">
              <a:solidFill>
                <a:srgbClr val="83AEFB"/>
              </a:solidFill>
              <a:latin typeface="DM Sans"/>
              <a:ea typeface="DM Sans"/>
              <a:cs typeface="DM Sans"/>
              <a:sym typeface="DM Sans"/>
            </a:endParaRPr>
          </a:p>
          <a:p>
            <a:pPr indent="0" lvl="0" marL="0" marR="0" rtl="0" algn="l">
              <a:lnSpc>
                <a:spcPct val="100000"/>
              </a:lnSpc>
              <a:spcBef>
                <a:spcPts val="1000"/>
              </a:spcBef>
              <a:spcAft>
                <a:spcPts val="1000"/>
              </a:spcAft>
              <a:buNone/>
            </a:pPr>
            <a:r>
              <a:t/>
            </a:r>
            <a:endParaRPr sz="1000">
              <a:solidFill>
                <a:srgbClr val="83AEFB"/>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4"/>
          <p:cNvSpPr txBox="1"/>
          <p:nvPr/>
        </p:nvSpPr>
        <p:spPr>
          <a:xfrm>
            <a:off x="473350" y="468000"/>
            <a:ext cx="8141100" cy="544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2600">
                <a:solidFill>
                  <a:schemeClr val="dk1"/>
                </a:solidFill>
                <a:latin typeface="DM Sans"/>
                <a:ea typeface="DM Sans"/>
                <a:cs typeface="DM Sans"/>
                <a:sym typeface="DM Sans"/>
              </a:rPr>
              <a:t>Desv</a:t>
            </a:r>
            <a:r>
              <a:rPr b="1" lang="es" sz="2600">
                <a:solidFill>
                  <a:schemeClr val="dk1"/>
                </a:solidFill>
                <a:latin typeface="DM Sans"/>
                <a:ea typeface="DM Sans"/>
                <a:cs typeface="DM Sans"/>
                <a:sym typeface="DM Sans"/>
              </a:rPr>
              <a:t>entajas de Deep Learning</a:t>
            </a:r>
            <a:endParaRPr b="1" i="0" sz="2600" u="none" cap="none" strike="noStrike">
              <a:solidFill>
                <a:schemeClr val="dk1"/>
              </a:solidFill>
              <a:latin typeface="DM Sans"/>
              <a:ea typeface="DM Sans"/>
              <a:cs typeface="DM Sans"/>
              <a:sym typeface="DM Sans"/>
            </a:endParaRPr>
          </a:p>
        </p:txBody>
      </p:sp>
      <p:sp>
        <p:nvSpPr>
          <p:cNvPr id="363" name="Google Shape;363;p54"/>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64" name="Google Shape;364;p54"/>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65" name="Google Shape;365;p54"/>
          <p:cNvSpPr txBox="1"/>
          <p:nvPr/>
        </p:nvSpPr>
        <p:spPr>
          <a:xfrm>
            <a:off x="637325" y="1012800"/>
            <a:ext cx="4924500" cy="3532500"/>
          </a:xfrm>
          <a:prstGeom prst="rect">
            <a:avLst/>
          </a:prstGeom>
          <a:solidFill>
            <a:schemeClr val="lt1"/>
          </a:solidFill>
          <a:ln>
            <a:noFill/>
          </a:ln>
        </p:spPr>
        <p:txBody>
          <a:bodyPr anchorCtr="0" anchor="t" bIns="91425" lIns="91425" spcFirstLastPara="1" rIns="91425" wrap="square" tIns="91425">
            <a:spAutoFit/>
          </a:bodyPr>
          <a:lstStyle/>
          <a:p>
            <a:pPr indent="-323850" lvl="0" marL="457200" rtl="0" algn="l">
              <a:lnSpc>
                <a:spcPct val="150000"/>
              </a:lnSpc>
              <a:spcBef>
                <a:spcPts val="0"/>
              </a:spcBef>
              <a:spcAft>
                <a:spcPts val="0"/>
              </a:spcAft>
              <a:buClr>
                <a:schemeClr val="dk1"/>
              </a:buClr>
              <a:buSzPts val="1500"/>
              <a:buFont typeface="DM Sans"/>
              <a:buAutoNum type="arabicPeriod"/>
            </a:pPr>
            <a:r>
              <a:rPr lang="es" sz="1500">
                <a:solidFill>
                  <a:schemeClr val="dk1"/>
                </a:solidFill>
                <a:highlight>
                  <a:schemeClr val="lt1"/>
                </a:highlight>
                <a:latin typeface="DM Sans"/>
                <a:ea typeface="DM Sans"/>
                <a:cs typeface="DM Sans"/>
                <a:sym typeface="DM Sans"/>
              </a:rPr>
              <a:t>Se requieren grandes cantidades de datos comparado con otras técnicas</a:t>
            </a:r>
            <a:endParaRPr sz="1500">
              <a:solidFill>
                <a:schemeClr val="dk1"/>
              </a:solidFill>
              <a:highlight>
                <a:schemeClr val="lt1"/>
              </a:highlight>
              <a:latin typeface="DM Sans"/>
              <a:ea typeface="DM Sans"/>
              <a:cs typeface="DM Sans"/>
              <a:sym typeface="DM Sans"/>
            </a:endParaRPr>
          </a:p>
          <a:p>
            <a:pPr indent="-323850" lvl="0" marL="457200" rtl="0" algn="l">
              <a:lnSpc>
                <a:spcPct val="150000"/>
              </a:lnSpc>
              <a:spcBef>
                <a:spcPts val="0"/>
              </a:spcBef>
              <a:spcAft>
                <a:spcPts val="0"/>
              </a:spcAft>
              <a:buClr>
                <a:schemeClr val="dk1"/>
              </a:buClr>
              <a:buSzPts val="1500"/>
              <a:buFont typeface="DM Sans"/>
              <a:buAutoNum type="arabicPeriod"/>
            </a:pPr>
            <a:r>
              <a:rPr lang="es" sz="1500">
                <a:solidFill>
                  <a:schemeClr val="dk1"/>
                </a:solidFill>
                <a:highlight>
                  <a:schemeClr val="lt1"/>
                </a:highlight>
                <a:latin typeface="DM Sans"/>
                <a:ea typeface="DM Sans"/>
                <a:cs typeface="DM Sans"/>
                <a:sym typeface="DM Sans"/>
              </a:rPr>
              <a:t>Puede llegar a ser costoso debido a la complejidad de los modelos</a:t>
            </a:r>
            <a:endParaRPr sz="1500">
              <a:solidFill>
                <a:schemeClr val="dk1"/>
              </a:solidFill>
              <a:highlight>
                <a:schemeClr val="lt1"/>
              </a:highlight>
              <a:latin typeface="DM Sans"/>
              <a:ea typeface="DM Sans"/>
              <a:cs typeface="DM Sans"/>
              <a:sym typeface="DM Sans"/>
            </a:endParaRPr>
          </a:p>
          <a:p>
            <a:pPr indent="-323850" lvl="0" marL="457200" rtl="0" algn="l">
              <a:lnSpc>
                <a:spcPct val="150000"/>
              </a:lnSpc>
              <a:spcBef>
                <a:spcPts val="0"/>
              </a:spcBef>
              <a:spcAft>
                <a:spcPts val="0"/>
              </a:spcAft>
              <a:buClr>
                <a:schemeClr val="dk1"/>
              </a:buClr>
              <a:buSzPts val="1500"/>
              <a:buFont typeface="DM Sans"/>
              <a:buAutoNum type="arabicPeriod"/>
            </a:pPr>
            <a:r>
              <a:rPr lang="es" sz="1500">
                <a:solidFill>
                  <a:schemeClr val="dk1"/>
                </a:solidFill>
                <a:highlight>
                  <a:schemeClr val="lt1"/>
                </a:highlight>
                <a:latin typeface="DM Sans"/>
                <a:ea typeface="DM Sans"/>
                <a:cs typeface="DM Sans"/>
                <a:sym typeface="DM Sans"/>
              </a:rPr>
              <a:t>No existe una teoría </a:t>
            </a:r>
            <a:r>
              <a:rPr lang="es" sz="1500">
                <a:solidFill>
                  <a:schemeClr val="dk1"/>
                </a:solidFill>
                <a:highlight>
                  <a:schemeClr val="lt1"/>
                </a:highlight>
                <a:latin typeface="DM Sans"/>
                <a:ea typeface="DM Sans"/>
                <a:cs typeface="DM Sans"/>
                <a:sym typeface="DM Sans"/>
              </a:rPr>
              <a:t>estándar</a:t>
            </a:r>
            <a:r>
              <a:rPr lang="es" sz="1500">
                <a:solidFill>
                  <a:schemeClr val="dk1"/>
                </a:solidFill>
                <a:highlight>
                  <a:schemeClr val="lt1"/>
                </a:highlight>
                <a:latin typeface="DM Sans"/>
                <a:ea typeface="DM Sans"/>
                <a:cs typeface="DM Sans"/>
                <a:sym typeface="DM Sans"/>
              </a:rPr>
              <a:t> que pueda guiar en la </a:t>
            </a:r>
            <a:r>
              <a:rPr lang="es" sz="1500">
                <a:solidFill>
                  <a:schemeClr val="dk1"/>
                </a:solidFill>
                <a:highlight>
                  <a:schemeClr val="lt1"/>
                </a:highlight>
                <a:latin typeface="DM Sans"/>
                <a:ea typeface="DM Sans"/>
                <a:cs typeface="DM Sans"/>
                <a:sym typeface="DM Sans"/>
              </a:rPr>
              <a:t>selección</a:t>
            </a:r>
            <a:r>
              <a:rPr lang="es" sz="1500">
                <a:solidFill>
                  <a:schemeClr val="dk1"/>
                </a:solidFill>
                <a:highlight>
                  <a:schemeClr val="lt1"/>
                </a:highlight>
                <a:latin typeface="DM Sans"/>
                <a:ea typeface="DM Sans"/>
                <a:cs typeface="DM Sans"/>
                <a:sym typeface="DM Sans"/>
              </a:rPr>
              <a:t> de herramientas y requiere de fuertes conocimientos en </a:t>
            </a:r>
            <a:r>
              <a:rPr lang="es" sz="1500">
                <a:solidFill>
                  <a:schemeClr val="dk1"/>
                </a:solidFill>
                <a:highlight>
                  <a:schemeClr val="lt1"/>
                </a:highlight>
                <a:latin typeface="DM Sans"/>
                <a:ea typeface="DM Sans"/>
                <a:cs typeface="DM Sans"/>
                <a:sym typeface="DM Sans"/>
              </a:rPr>
              <a:t>matemáticas</a:t>
            </a:r>
            <a:r>
              <a:rPr lang="es" sz="1500">
                <a:solidFill>
                  <a:schemeClr val="dk1"/>
                </a:solidFill>
                <a:highlight>
                  <a:schemeClr val="lt1"/>
                </a:highlight>
                <a:latin typeface="DM Sans"/>
                <a:ea typeface="DM Sans"/>
                <a:cs typeface="DM Sans"/>
                <a:sym typeface="DM Sans"/>
              </a:rPr>
              <a:t> y </a:t>
            </a:r>
            <a:r>
              <a:rPr lang="es" sz="1500">
                <a:solidFill>
                  <a:schemeClr val="dk1"/>
                </a:solidFill>
                <a:highlight>
                  <a:schemeClr val="lt1"/>
                </a:highlight>
                <a:latin typeface="DM Sans"/>
                <a:ea typeface="DM Sans"/>
                <a:cs typeface="DM Sans"/>
                <a:sym typeface="DM Sans"/>
              </a:rPr>
              <a:t>topología</a:t>
            </a:r>
            <a:endParaRPr sz="1500">
              <a:solidFill>
                <a:schemeClr val="dk1"/>
              </a:solidFill>
              <a:highlight>
                <a:schemeClr val="lt1"/>
              </a:highlight>
              <a:latin typeface="DM Sans"/>
              <a:ea typeface="DM Sans"/>
              <a:cs typeface="DM Sans"/>
              <a:sym typeface="DM Sans"/>
            </a:endParaRPr>
          </a:p>
          <a:p>
            <a:pPr indent="-323850" lvl="0" marL="457200" rtl="0" algn="l">
              <a:lnSpc>
                <a:spcPct val="150000"/>
              </a:lnSpc>
              <a:spcBef>
                <a:spcPts val="0"/>
              </a:spcBef>
              <a:spcAft>
                <a:spcPts val="0"/>
              </a:spcAft>
              <a:buClr>
                <a:schemeClr val="dk1"/>
              </a:buClr>
              <a:buSzPts val="1500"/>
              <a:buFont typeface="DM Sans"/>
              <a:buAutoNum type="arabicPeriod"/>
            </a:pPr>
            <a:r>
              <a:rPr lang="es" sz="1500">
                <a:solidFill>
                  <a:schemeClr val="dk1"/>
                </a:solidFill>
                <a:highlight>
                  <a:schemeClr val="lt1"/>
                </a:highlight>
                <a:latin typeface="DM Sans"/>
                <a:ea typeface="DM Sans"/>
                <a:cs typeface="DM Sans"/>
                <a:sym typeface="DM Sans"/>
              </a:rPr>
              <a:t>Los sistemas aprenden por sí mismo y son </a:t>
            </a:r>
            <a:r>
              <a:rPr lang="es" sz="1500">
                <a:solidFill>
                  <a:schemeClr val="dk1"/>
                </a:solidFill>
                <a:highlight>
                  <a:schemeClr val="lt1"/>
                </a:highlight>
                <a:latin typeface="DM Sans"/>
                <a:ea typeface="DM Sans"/>
                <a:cs typeface="DM Sans"/>
                <a:sym typeface="DM Sans"/>
              </a:rPr>
              <a:t>difíciles</a:t>
            </a:r>
            <a:r>
              <a:rPr lang="es" sz="1500">
                <a:solidFill>
                  <a:schemeClr val="dk1"/>
                </a:solidFill>
                <a:highlight>
                  <a:schemeClr val="lt1"/>
                </a:highlight>
                <a:latin typeface="DM Sans"/>
                <a:ea typeface="DM Sans"/>
                <a:cs typeface="DM Sans"/>
                <a:sym typeface="DM Sans"/>
              </a:rPr>
              <a:t> de comprender su evolución</a:t>
            </a:r>
            <a:endParaRPr sz="1500">
              <a:solidFill>
                <a:schemeClr val="dk1"/>
              </a:solidFill>
              <a:highlight>
                <a:schemeClr val="lt1"/>
              </a:highlight>
              <a:latin typeface="DM Sans"/>
              <a:ea typeface="DM Sans"/>
              <a:cs typeface="DM Sans"/>
              <a:sym typeface="DM Sans"/>
            </a:endParaRPr>
          </a:p>
        </p:txBody>
      </p:sp>
      <p:pic>
        <p:nvPicPr>
          <p:cNvPr id="366" name="Google Shape;366;p54"/>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367" name="Google Shape;367;p54"/>
          <p:cNvPicPr preferRelativeResize="0"/>
          <p:nvPr/>
        </p:nvPicPr>
        <p:blipFill>
          <a:blip r:embed="rId4">
            <a:alphaModFix/>
          </a:blip>
          <a:stretch>
            <a:fillRect/>
          </a:stretch>
        </p:blipFill>
        <p:spPr>
          <a:xfrm>
            <a:off x="5733588" y="1163863"/>
            <a:ext cx="2633725" cy="28157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grpSp>
        <p:nvGrpSpPr>
          <p:cNvPr id="372" name="Google Shape;372;p55"/>
          <p:cNvGrpSpPr/>
          <p:nvPr/>
        </p:nvGrpSpPr>
        <p:grpSpPr>
          <a:xfrm>
            <a:off x="473370" y="619431"/>
            <a:ext cx="738905" cy="738905"/>
            <a:chOff x="575612" y="1950748"/>
            <a:chExt cx="431100" cy="431100"/>
          </a:xfrm>
        </p:grpSpPr>
        <p:sp>
          <p:nvSpPr>
            <p:cNvPr id="373" name="Google Shape;373;p55"/>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4" name="Google Shape;374;p55"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375" name="Google Shape;375;p55"/>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376" name="Google Shape;376;p55"/>
          <p:cNvSpPr txBox="1"/>
          <p:nvPr/>
        </p:nvSpPr>
        <p:spPr>
          <a:xfrm>
            <a:off x="501450" y="1324950"/>
            <a:ext cx="81411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B7B7B7"/>
                </a:solidFill>
                <a:latin typeface="DM Sans"/>
                <a:ea typeface="DM Sans"/>
                <a:cs typeface="DM Sans"/>
                <a:sym typeface="DM Sans"/>
              </a:rPr>
              <a:t>Ahora bien, ¿Han escuchado previamente de alguna técnica de Deep Learning?, ¿Por qué Deep Learning hace parte de Machine Learning?</a:t>
            </a:r>
            <a:endParaRPr b="1" sz="2500">
              <a:solidFill>
                <a:srgbClr val="B7B7B7"/>
              </a:solidFill>
              <a:latin typeface="DM Sans"/>
              <a:ea typeface="DM Sans"/>
              <a:cs typeface="DM Sans"/>
              <a:sym typeface="DM Sans"/>
            </a:endParaRPr>
          </a:p>
        </p:txBody>
      </p:sp>
      <p:sp>
        <p:nvSpPr>
          <p:cNvPr id="377" name="Google Shape;377;p55"/>
          <p:cNvSpPr txBox="1"/>
          <p:nvPr/>
        </p:nvSpPr>
        <p:spPr>
          <a:xfrm>
            <a:off x="606725" y="3756925"/>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83AEFB"/>
                </a:solidFill>
                <a:latin typeface="DM Sans"/>
                <a:ea typeface="DM Sans"/>
                <a:cs typeface="DM Sans"/>
                <a:sym typeface="DM Sans"/>
              </a:rPr>
              <a:t>Contesta en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6"/>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90FF"/>
                </a:solidFill>
                <a:latin typeface="DM Sans"/>
                <a:ea typeface="DM Sans"/>
                <a:cs typeface="DM Sans"/>
                <a:sym typeface="DM Sans"/>
              </a:rPr>
              <a:t>Perceptrón y Perceptrón multi-capa</a:t>
            </a:r>
            <a:endParaRPr b="1" i="0" sz="4000" u="none" cap="none" strike="noStrike">
              <a:solidFill>
                <a:srgbClr val="EA90FF"/>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Perceptrón</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8"/>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Perceptrón</a:t>
            </a:r>
            <a:endParaRPr b="1" i="0" sz="3000" u="none" cap="none" strike="noStrike">
              <a:solidFill>
                <a:schemeClr val="dk1"/>
              </a:solidFill>
              <a:latin typeface="DM Sans"/>
              <a:ea typeface="DM Sans"/>
              <a:cs typeface="DM Sans"/>
              <a:sym typeface="DM Sans"/>
            </a:endParaRPr>
          </a:p>
        </p:txBody>
      </p:sp>
      <p:sp>
        <p:nvSpPr>
          <p:cNvPr id="393" name="Google Shape;393;p58"/>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94" name="Google Shape;394;p58"/>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95" name="Google Shape;395;p58"/>
          <p:cNvSpPr txBox="1"/>
          <p:nvPr/>
        </p:nvSpPr>
        <p:spPr>
          <a:xfrm>
            <a:off x="603025" y="986800"/>
            <a:ext cx="4383600" cy="3532500"/>
          </a:xfrm>
          <a:prstGeom prst="rect">
            <a:avLst/>
          </a:prstGeom>
          <a:solidFill>
            <a:schemeClr val="lt1"/>
          </a:solid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Font typeface="Arial"/>
              <a:buNone/>
            </a:pPr>
            <a:r>
              <a:rPr lang="es" sz="1500">
                <a:solidFill>
                  <a:srgbClr val="17161B"/>
                </a:solidFill>
                <a:latin typeface="DM Sans"/>
                <a:ea typeface="DM Sans"/>
                <a:cs typeface="DM Sans"/>
                <a:sym typeface="DM Sans"/>
              </a:rPr>
              <a:t>Frank Rosenblatt, un psicólogo estadounidense, propuso el modelo de perceptrón clásico en 1958. Minsky y Papert (1969) lo refinaron y analizaron cuidadosamente; su modelo se conoce como modelo de perceptrón.</a:t>
            </a:r>
            <a:endParaRPr sz="1500">
              <a:solidFill>
                <a:srgbClr val="17161B"/>
              </a:solidFill>
              <a:latin typeface="DM Sans"/>
              <a:ea typeface="DM Sans"/>
              <a:cs typeface="DM Sans"/>
              <a:sym typeface="DM Sans"/>
            </a:endParaRPr>
          </a:p>
          <a:p>
            <a:pPr indent="0" lvl="0" marL="0" rtl="0" algn="just">
              <a:lnSpc>
                <a:spcPct val="150000"/>
              </a:lnSpc>
              <a:spcBef>
                <a:spcPts val="0"/>
              </a:spcBef>
              <a:spcAft>
                <a:spcPts val="0"/>
              </a:spcAft>
              <a:buClr>
                <a:schemeClr val="dk1"/>
              </a:buClr>
              <a:buFont typeface="Arial"/>
              <a:buNone/>
            </a:pPr>
            <a:r>
              <a:t/>
            </a:r>
            <a:endParaRPr sz="1500">
              <a:solidFill>
                <a:srgbClr val="17161B"/>
              </a:solidFill>
              <a:latin typeface="DM Sans"/>
              <a:ea typeface="DM Sans"/>
              <a:cs typeface="DM Sans"/>
              <a:sym typeface="DM Sans"/>
            </a:endParaRPr>
          </a:p>
          <a:p>
            <a:pPr indent="0" lvl="0" marL="0" rtl="0" algn="just">
              <a:lnSpc>
                <a:spcPct val="150000"/>
              </a:lnSpc>
              <a:spcBef>
                <a:spcPts val="0"/>
              </a:spcBef>
              <a:spcAft>
                <a:spcPts val="0"/>
              </a:spcAft>
              <a:buClr>
                <a:schemeClr val="dk1"/>
              </a:buClr>
              <a:buFont typeface="Arial"/>
              <a:buNone/>
            </a:pPr>
            <a:r>
              <a:rPr lang="es" sz="1500">
                <a:solidFill>
                  <a:srgbClr val="17161B"/>
                </a:solidFill>
                <a:latin typeface="DM Sans"/>
                <a:ea typeface="DM Sans"/>
                <a:cs typeface="DM Sans"/>
                <a:sym typeface="DM Sans"/>
              </a:rPr>
              <a:t>El modelo de perceptrón, propuesto por Minsky-Papert, es un modelo computacional más general que la neurona de McCulloch-Pitts.</a:t>
            </a:r>
            <a:endParaRPr sz="1800">
              <a:solidFill>
                <a:schemeClr val="dk1"/>
              </a:solidFill>
              <a:latin typeface="DM Sans"/>
              <a:ea typeface="DM Sans"/>
              <a:cs typeface="DM Sans"/>
              <a:sym typeface="DM Sans"/>
            </a:endParaRPr>
          </a:p>
        </p:txBody>
      </p:sp>
      <p:pic>
        <p:nvPicPr>
          <p:cNvPr id="396" name="Google Shape;396;p58"/>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397" name="Google Shape;397;p58"/>
          <p:cNvPicPr preferRelativeResize="0"/>
          <p:nvPr/>
        </p:nvPicPr>
        <p:blipFill>
          <a:blip r:embed="rId4">
            <a:alphaModFix/>
          </a:blip>
          <a:stretch>
            <a:fillRect/>
          </a:stretch>
        </p:blipFill>
        <p:spPr>
          <a:xfrm>
            <a:off x="4986625" y="1675875"/>
            <a:ext cx="3783576" cy="1791762"/>
          </a:xfrm>
          <a:prstGeom prst="rect">
            <a:avLst/>
          </a:prstGeom>
          <a:noFill/>
          <a:ln>
            <a:noFill/>
          </a:ln>
        </p:spPr>
      </p:pic>
      <p:sp>
        <p:nvSpPr>
          <p:cNvPr id="398" name="Google Shape;398;p58"/>
          <p:cNvSpPr txBox="1"/>
          <p:nvPr/>
        </p:nvSpPr>
        <p:spPr>
          <a:xfrm>
            <a:off x="5205150" y="3594700"/>
            <a:ext cx="32091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Fuente: </a:t>
            </a:r>
            <a:r>
              <a:rPr lang="es" sz="1350" u="sng">
                <a:solidFill>
                  <a:srgbClr val="83AEFB"/>
                </a:solidFill>
                <a:latin typeface="DM Sans"/>
                <a:ea typeface="DM Sans"/>
                <a:cs typeface="DM Sans"/>
                <a:sym typeface="DM Sans"/>
                <a:hlinkClick r:id="rId5">
                  <a:extLst>
                    <a:ext uri="{A12FA001-AC4F-418D-AE19-62706E023703}">
                      <ahyp:hlinkClr val="tx"/>
                    </a:ext>
                  </a:extLst>
                </a:hlinkClick>
              </a:rPr>
              <a:t>Perceptron</a:t>
            </a:r>
            <a:endParaRPr sz="1350">
              <a:solidFill>
                <a:srgbClr val="83AEFB"/>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9"/>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Perceptrón</a:t>
            </a:r>
            <a:endParaRPr b="1" i="0" sz="3000" u="none" cap="none" strike="noStrike">
              <a:solidFill>
                <a:schemeClr val="dk1"/>
              </a:solidFill>
              <a:latin typeface="DM Sans"/>
              <a:ea typeface="DM Sans"/>
              <a:cs typeface="DM Sans"/>
              <a:sym typeface="DM Sans"/>
            </a:endParaRPr>
          </a:p>
        </p:txBody>
      </p:sp>
      <p:sp>
        <p:nvSpPr>
          <p:cNvPr id="404" name="Google Shape;404;p59"/>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05" name="Google Shape;405;p59"/>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06" name="Google Shape;406;p59"/>
          <p:cNvSpPr txBox="1"/>
          <p:nvPr/>
        </p:nvSpPr>
        <p:spPr>
          <a:xfrm>
            <a:off x="603025" y="986800"/>
            <a:ext cx="4383600" cy="2839800"/>
          </a:xfrm>
          <a:prstGeom prst="rect">
            <a:avLst/>
          </a:prstGeom>
          <a:solidFill>
            <a:schemeClr val="lt1"/>
          </a:solid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Font typeface="Arial"/>
              <a:buNone/>
            </a:pPr>
            <a:r>
              <a:rPr lang="es" sz="1500">
                <a:solidFill>
                  <a:srgbClr val="17161B"/>
                </a:solidFill>
                <a:latin typeface="DM Sans"/>
                <a:ea typeface="DM Sans"/>
                <a:cs typeface="DM Sans"/>
                <a:sym typeface="DM Sans"/>
              </a:rPr>
              <a:t>En este caso el output deseado se obtiene como una suma ponderada de las variables input.</a:t>
            </a:r>
            <a:endParaRPr sz="1500">
              <a:solidFill>
                <a:srgbClr val="17161B"/>
              </a:solidFill>
              <a:latin typeface="DM Sans"/>
              <a:ea typeface="DM Sans"/>
              <a:cs typeface="DM Sans"/>
              <a:sym typeface="DM Sans"/>
            </a:endParaRPr>
          </a:p>
          <a:p>
            <a:pPr indent="0" lvl="0" marL="0" rtl="0" algn="just">
              <a:lnSpc>
                <a:spcPct val="150000"/>
              </a:lnSpc>
              <a:spcBef>
                <a:spcPts val="0"/>
              </a:spcBef>
              <a:spcAft>
                <a:spcPts val="0"/>
              </a:spcAft>
              <a:buClr>
                <a:schemeClr val="dk1"/>
              </a:buClr>
              <a:buFont typeface="Arial"/>
              <a:buNone/>
            </a:pPr>
            <a:r>
              <a:rPr lang="es" sz="1500">
                <a:solidFill>
                  <a:srgbClr val="17161B"/>
                </a:solidFill>
                <a:latin typeface="DM Sans"/>
                <a:ea typeface="DM Sans"/>
                <a:cs typeface="DM Sans"/>
                <a:sym typeface="DM Sans"/>
              </a:rPr>
              <a:t>A diferencia del algoritmo de neurona propuesto por McCulloch y Pitts los inputs ya no necesitan ser variables binarias lo cual lo hace un algoritmo generalizable y bastante útil en diversos contextos</a:t>
            </a:r>
            <a:endParaRPr sz="1500">
              <a:solidFill>
                <a:srgbClr val="17161B"/>
              </a:solidFill>
              <a:latin typeface="DM Sans"/>
              <a:ea typeface="DM Sans"/>
              <a:cs typeface="DM Sans"/>
              <a:sym typeface="DM Sans"/>
            </a:endParaRPr>
          </a:p>
        </p:txBody>
      </p:sp>
      <p:pic>
        <p:nvPicPr>
          <p:cNvPr id="407" name="Google Shape;407;p59"/>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408" name="Google Shape;408;p59"/>
          <p:cNvPicPr preferRelativeResize="0"/>
          <p:nvPr/>
        </p:nvPicPr>
        <p:blipFill>
          <a:blip r:embed="rId4">
            <a:alphaModFix/>
          </a:blip>
          <a:stretch>
            <a:fillRect/>
          </a:stretch>
        </p:blipFill>
        <p:spPr>
          <a:xfrm>
            <a:off x="4986625" y="1675875"/>
            <a:ext cx="3783576" cy="1791762"/>
          </a:xfrm>
          <a:prstGeom prst="rect">
            <a:avLst/>
          </a:prstGeom>
          <a:noFill/>
          <a:ln>
            <a:noFill/>
          </a:ln>
        </p:spPr>
      </p:pic>
      <p:sp>
        <p:nvSpPr>
          <p:cNvPr id="409" name="Google Shape;409;p59"/>
          <p:cNvSpPr txBox="1"/>
          <p:nvPr/>
        </p:nvSpPr>
        <p:spPr>
          <a:xfrm>
            <a:off x="5205150" y="3594700"/>
            <a:ext cx="32091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Fuente: </a:t>
            </a:r>
            <a:r>
              <a:rPr lang="es" sz="1350" u="sng">
                <a:solidFill>
                  <a:srgbClr val="83AEFB"/>
                </a:solidFill>
                <a:latin typeface="DM Sans"/>
                <a:ea typeface="DM Sans"/>
                <a:cs typeface="DM Sans"/>
                <a:sym typeface="DM Sans"/>
                <a:hlinkClick r:id="rId5">
                  <a:extLst>
                    <a:ext uri="{A12FA001-AC4F-418D-AE19-62706E023703}">
                      <ahyp:hlinkClr val="tx"/>
                    </a:ext>
                  </a:extLst>
                </a:hlinkClick>
              </a:rPr>
              <a:t>Perceptron</a:t>
            </a:r>
            <a:endParaRPr sz="1350">
              <a:solidFill>
                <a:srgbClr val="83AEFB"/>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Ejemplo</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1"/>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Ejemplo</a:t>
            </a:r>
            <a:endParaRPr b="1" i="0" sz="3000" u="none" cap="none" strike="noStrike">
              <a:solidFill>
                <a:schemeClr val="dk1"/>
              </a:solidFill>
              <a:latin typeface="DM Sans"/>
              <a:ea typeface="DM Sans"/>
              <a:cs typeface="DM Sans"/>
              <a:sym typeface="DM Sans"/>
            </a:endParaRPr>
          </a:p>
        </p:txBody>
      </p:sp>
      <p:sp>
        <p:nvSpPr>
          <p:cNvPr id="420" name="Google Shape;420;p61"/>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21" name="Google Shape;421;p61"/>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22" name="Google Shape;422;p61"/>
          <p:cNvSpPr txBox="1"/>
          <p:nvPr/>
        </p:nvSpPr>
        <p:spPr>
          <a:xfrm>
            <a:off x="603025" y="986800"/>
            <a:ext cx="7920300" cy="762000"/>
          </a:xfrm>
          <a:prstGeom prst="rect">
            <a:avLst/>
          </a:prstGeom>
          <a:solidFill>
            <a:schemeClr val="lt1"/>
          </a:solid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Font typeface="Arial"/>
              <a:buNone/>
            </a:pPr>
            <a:r>
              <a:rPr lang="es" sz="1500">
                <a:solidFill>
                  <a:srgbClr val="17161B"/>
                </a:solidFill>
                <a:latin typeface="DM Sans"/>
                <a:ea typeface="DM Sans"/>
                <a:cs typeface="DM Sans"/>
                <a:sym typeface="DM Sans"/>
              </a:rPr>
              <a:t>Consideremos la tarea de predecir si una persona verá un juego aleatorio o no. Utilizaremos 3 variables independientes binarias para simplificar el </a:t>
            </a:r>
            <a:r>
              <a:rPr lang="es" sz="1500">
                <a:solidFill>
                  <a:srgbClr val="17161B"/>
                </a:solidFill>
                <a:latin typeface="DM Sans"/>
                <a:ea typeface="DM Sans"/>
                <a:cs typeface="DM Sans"/>
                <a:sym typeface="DM Sans"/>
              </a:rPr>
              <a:t>análisis</a:t>
            </a:r>
            <a:r>
              <a:rPr lang="es" sz="1500">
                <a:solidFill>
                  <a:srgbClr val="17161B"/>
                </a:solidFill>
                <a:latin typeface="DM Sans"/>
                <a:ea typeface="DM Sans"/>
                <a:cs typeface="DM Sans"/>
                <a:sym typeface="DM Sans"/>
              </a:rPr>
              <a:t> </a:t>
            </a:r>
            <a:endParaRPr sz="1500">
              <a:solidFill>
                <a:srgbClr val="17161B"/>
              </a:solidFill>
              <a:latin typeface="DM Sans"/>
              <a:ea typeface="DM Sans"/>
              <a:cs typeface="DM Sans"/>
              <a:sym typeface="DM Sans"/>
            </a:endParaRPr>
          </a:p>
        </p:txBody>
      </p:sp>
      <p:pic>
        <p:nvPicPr>
          <p:cNvPr id="423" name="Google Shape;423;p61"/>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424" name="Google Shape;424;p61"/>
          <p:cNvPicPr preferRelativeResize="0"/>
          <p:nvPr/>
        </p:nvPicPr>
        <p:blipFill rotWithShape="1">
          <a:blip r:embed="rId4">
            <a:alphaModFix/>
          </a:blip>
          <a:srcRect b="6998" l="2498" r="1771" t="3740"/>
          <a:stretch/>
        </p:blipFill>
        <p:spPr>
          <a:xfrm>
            <a:off x="384475" y="2108475"/>
            <a:ext cx="6546688" cy="2373525"/>
          </a:xfrm>
          <a:prstGeom prst="rect">
            <a:avLst/>
          </a:prstGeom>
          <a:noFill/>
          <a:ln>
            <a:noFill/>
          </a:ln>
        </p:spPr>
      </p:pic>
      <p:sp>
        <p:nvSpPr>
          <p:cNvPr id="425" name="Google Shape;425;p61"/>
          <p:cNvSpPr txBox="1"/>
          <p:nvPr/>
        </p:nvSpPr>
        <p:spPr>
          <a:xfrm>
            <a:off x="603025" y="4662550"/>
            <a:ext cx="32091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Fuente: </a:t>
            </a:r>
            <a:r>
              <a:rPr lang="es" sz="1350" u="sng">
                <a:solidFill>
                  <a:srgbClr val="83AEFB"/>
                </a:solidFill>
                <a:latin typeface="DM Sans"/>
                <a:ea typeface="DM Sans"/>
                <a:cs typeface="DM Sans"/>
                <a:sym typeface="DM Sans"/>
                <a:hlinkClick r:id="rId5">
                  <a:extLst>
                    <a:ext uri="{A12FA001-AC4F-418D-AE19-62706E023703}">
                      <ahyp:hlinkClr val="tx"/>
                    </a:ext>
                  </a:extLst>
                </a:hlinkClick>
              </a:rPr>
              <a:t>Perceptron</a:t>
            </a:r>
            <a:endParaRPr sz="1350">
              <a:solidFill>
                <a:srgbClr val="83AEFB"/>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2"/>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Ejemplo</a:t>
            </a:r>
            <a:endParaRPr b="1" i="0" sz="3000" u="none" cap="none" strike="noStrike">
              <a:solidFill>
                <a:schemeClr val="dk1"/>
              </a:solidFill>
              <a:latin typeface="DM Sans"/>
              <a:ea typeface="DM Sans"/>
              <a:cs typeface="DM Sans"/>
              <a:sym typeface="DM Sans"/>
            </a:endParaRPr>
          </a:p>
        </p:txBody>
      </p:sp>
      <p:sp>
        <p:nvSpPr>
          <p:cNvPr id="431" name="Google Shape;431;p62"/>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32" name="Google Shape;432;p62"/>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33" name="Google Shape;433;p62"/>
          <p:cNvSpPr txBox="1"/>
          <p:nvPr/>
        </p:nvSpPr>
        <p:spPr>
          <a:xfrm>
            <a:off x="603025" y="986800"/>
            <a:ext cx="7920300" cy="1143000"/>
          </a:xfrm>
          <a:prstGeom prst="rect">
            <a:avLst/>
          </a:prstGeom>
          <a:solidFill>
            <a:schemeClr val="lt1"/>
          </a:solid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Font typeface="Arial"/>
              <a:buNone/>
            </a:pPr>
            <a:r>
              <a:rPr lang="es" sz="1500">
                <a:solidFill>
                  <a:srgbClr val="17161B"/>
                </a:solidFill>
                <a:latin typeface="DM Sans"/>
                <a:ea typeface="DM Sans"/>
                <a:cs typeface="DM Sans"/>
                <a:sym typeface="DM Sans"/>
              </a:rPr>
              <a:t>w1,w2 y w3 son los pesos por otro lado w0 se le conoce como el sesgo. Todos estos </a:t>
            </a:r>
            <a:r>
              <a:rPr lang="es" sz="1500">
                <a:solidFill>
                  <a:srgbClr val="17161B"/>
                </a:solidFill>
                <a:latin typeface="DM Sans"/>
                <a:ea typeface="DM Sans"/>
                <a:cs typeface="DM Sans"/>
                <a:sym typeface="DM Sans"/>
              </a:rPr>
              <a:t>parámetros</a:t>
            </a:r>
            <a:r>
              <a:rPr lang="es" sz="1500">
                <a:solidFill>
                  <a:srgbClr val="17161B"/>
                </a:solidFill>
                <a:latin typeface="DM Sans"/>
                <a:ea typeface="DM Sans"/>
                <a:cs typeface="DM Sans"/>
                <a:sym typeface="DM Sans"/>
              </a:rPr>
              <a:t> dependen de los datos. Mientras </a:t>
            </a:r>
            <a:r>
              <a:rPr lang="es" sz="1500">
                <a:solidFill>
                  <a:srgbClr val="17161B"/>
                </a:solidFill>
                <a:latin typeface="DM Sans"/>
                <a:ea typeface="DM Sans"/>
                <a:cs typeface="DM Sans"/>
                <a:sym typeface="DM Sans"/>
              </a:rPr>
              <a:t>más</a:t>
            </a:r>
            <a:r>
              <a:rPr lang="es" sz="1500">
                <a:solidFill>
                  <a:srgbClr val="17161B"/>
                </a:solidFill>
                <a:latin typeface="DM Sans"/>
                <a:ea typeface="DM Sans"/>
                <a:cs typeface="DM Sans"/>
                <a:sym typeface="DM Sans"/>
              </a:rPr>
              <a:t> grande (&gt;</a:t>
            </a:r>
            <a:r>
              <a:rPr b="1" lang="es" sz="1650">
                <a:solidFill>
                  <a:srgbClr val="202124"/>
                </a:solidFill>
                <a:highlight>
                  <a:srgbClr val="FFFFFF"/>
                </a:highlight>
                <a:latin typeface="DM Sans"/>
                <a:ea typeface="DM Sans"/>
                <a:cs typeface="DM Sans"/>
                <a:sym typeface="DM Sans"/>
              </a:rPr>
              <a:t>θ</a:t>
            </a:r>
            <a:r>
              <a:rPr lang="es" sz="1500">
                <a:solidFill>
                  <a:srgbClr val="17161B"/>
                </a:solidFill>
                <a:latin typeface="DM Sans"/>
                <a:ea typeface="DM Sans"/>
                <a:cs typeface="DM Sans"/>
                <a:sym typeface="DM Sans"/>
              </a:rPr>
              <a:t>) sea la suma ponderada mayor probabilidad tendremos de que una persona vea el partido</a:t>
            </a:r>
            <a:endParaRPr sz="1500">
              <a:solidFill>
                <a:srgbClr val="17161B"/>
              </a:solidFill>
              <a:latin typeface="DM Sans"/>
              <a:ea typeface="DM Sans"/>
              <a:cs typeface="DM Sans"/>
              <a:sym typeface="DM Sans"/>
            </a:endParaRPr>
          </a:p>
        </p:txBody>
      </p:sp>
      <p:pic>
        <p:nvPicPr>
          <p:cNvPr id="434" name="Google Shape;434;p62"/>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435" name="Google Shape;435;p62"/>
          <p:cNvPicPr preferRelativeResize="0"/>
          <p:nvPr/>
        </p:nvPicPr>
        <p:blipFill rotWithShape="1">
          <a:blip r:embed="rId4">
            <a:alphaModFix/>
          </a:blip>
          <a:srcRect b="6998" l="2498" r="1771" t="3740"/>
          <a:stretch/>
        </p:blipFill>
        <p:spPr>
          <a:xfrm>
            <a:off x="384475" y="2108475"/>
            <a:ext cx="6546688" cy="2373525"/>
          </a:xfrm>
          <a:prstGeom prst="rect">
            <a:avLst/>
          </a:prstGeom>
          <a:noFill/>
          <a:ln>
            <a:noFill/>
          </a:ln>
        </p:spPr>
      </p:pic>
      <p:sp>
        <p:nvSpPr>
          <p:cNvPr id="436" name="Google Shape;436;p62"/>
          <p:cNvSpPr txBox="1"/>
          <p:nvPr/>
        </p:nvSpPr>
        <p:spPr>
          <a:xfrm>
            <a:off x="603025" y="4609150"/>
            <a:ext cx="32091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Fuente: </a:t>
            </a:r>
            <a:r>
              <a:rPr lang="es" sz="1350" u="sng">
                <a:solidFill>
                  <a:srgbClr val="83AEFB"/>
                </a:solidFill>
                <a:latin typeface="DM Sans"/>
                <a:ea typeface="DM Sans"/>
                <a:cs typeface="DM Sans"/>
                <a:sym typeface="DM Sans"/>
                <a:hlinkClick r:id="rId5">
                  <a:extLst>
                    <a:ext uri="{A12FA001-AC4F-418D-AE19-62706E023703}">
                      <ahyp:hlinkClr val="tx"/>
                    </a:ext>
                  </a:extLst>
                </a:hlinkClick>
              </a:rPr>
              <a:t>Perceptron</a:t>
            </a:r>
            <a:endParaRPr sz="1350">
              <a:solidFill>
                <a:srgbClr val="83AEFB"/>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Ventajas y Desventajas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8"/>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118" name="Google Shape;118;p28"/>
          <p:cNvPicPr preferRelativeResize="0"/>
          <p:nvPr/>
        </p:nvPicPr>
        <p:blipFill rotWithShape="1">
          <a:blip r:embed="rId3">
            <a:alphaModFix/>
          </a:blip>
          <a:srcRect b="0" l="0" r="0" t="0"/>
          <a:stretch/>
        </p:blipFill>
        <p:spPr>
          <a:xfrm>
            <a:off x="2172438" y="1545313"/>
            <a:ext cx="196975" cy="196975"/>
          </a:xfrm>
          <a:prstGeom prst="rect">
            <a:avLst/>
          </a:prstGeom>
          <a:noFill/>
          <a:ln>
            <a:noFill/>
          </a:ln>
        </p:spPr>
      </p:pic>
      <p:sp>
        <p:nvSpPr>
          <p:cNvPr id="119" name="Google Shape;119;p28"/>
          <p:cNvSpPr txBox="1"/>
          <p:nvPr/>
        </p:nvSpPr>
        <p:spPr>
          <a:xfrm>
            <a:off x="2690561" y="14516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lt1"/>
                </a:solidFill>
                <a:latin typeface="DM Sans"/>
                <a:ea typeface="DM Sans"/>
                <a:cs typeface="DM Sans"/>
                <a:sym typeface="DM Sans"/>
              </a:rPr>
              <a:t>Conoce</a:t>
            </a:r>
            <a:r>
              <a:rPr b="1" lang="es" sz="1350">
                <a:solidFill>
                  <a:schemeClr val="lt1"/>
                </a:solidFill>
                <a:latin typeface="DM Sans"/>
                <a:ea typeface="DM Sans"/>
                <a:cs typeface="DM Sans"/>
                <a:sym typeface="DM Sans"/>
              </a:rPr>
              <a:t>r </a:t>
            </a:r>
            <a:r>
              <a:rPr lang="es" sz="1350">
                <a:solidFill>
                  <a:schemeClr val="lt1"/>
                </a:solidFill>
                <a:latin typeface="DM Sans"/>
                <a:ea typeface="DM Sans"/>
                <a:cs typeface="DM Sans"/>
                <a:sym typeface="DM Sans"/>
              </a:rPr>
              <a:t>las bases del Deep Learning</a:t>
            </a:r>
            <a:endParaRPr b="0" i="0" sz="1350" u="none" cap="none" strike="noStrike">
              <a:solidFill>
                <a:schemeClr val="lt1"/>
              </a:solidFill>
              <a:latin typeface="DM Sans"/>
              <a:ea typeface="DM Sans"/>
              <a:cs typeface="DM Sans"/>
              <a:sym typeface="DM Sans"/>
            </a:endParaRPr>
          </a:p>
        </p:txBody>
      </p:sp>
      <p:pic>
        <p:nvPicPr>
          <p:cNvPr id="120" name="Google Shape;120;p28"/>
          <p:cNvPicPr preferRelativeResize="0"/>
          <p:nvPr/>
        </p:nvPicPr>
        <p:blipFill rotWithShape="1">
          <a:blip r:embed="rId3">
            <a:alphaModFix/>
          </a:blip>
          <a:srcRect b="0" l="0" r="0" t="0"/>
          <a:stretch/>
        </p:blipFill>
        <p:spPr>
          <a:xfrm>
            <a:off x="2172738" y="2277638"/>
            <a:ext cx="196975" cy="196975"/>
          </a:xfrm>
          <a:prstGeom prst="rect">
            <a:avLst/>
          </a:prstGeom>
          <a:noFill/>
          <a:ln>
            <a:noFill/>
          </a:ln>
        </p:spPr>
      </p:pic>
      <p:sp>
        <p:nvSpPr>
          <p:cNvPr id="121" name="Google Shape;121;p28"/>
          <p:cNvSpPr txBox="1"/>
          <p:nvPr/>
        </p:nvSpPr>
        <p:spPr>
          <a:xfrm>
            <a:off x="2690561" y="2179926"/>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rgbClr val="FFFFFF"/>
                </a:solidFill>
                <a:latin typeface="DM Sans"/>
                <a:ea typeface="DM Sans"/>
                <a:cs typeface="DM Sans"/>
                <a:sym typeface="DM Sans"/>
              </a:rPr>
              <a:t>Conoce</a:t>
            </a:r>
            <a:r>
              <a:rPr b="1" lang="es" sz="1350">
                <a:solidFill>
                  <a:srgbClr val="FFFFFF"/>
                </a:solidFill>
                <a:latin typeface="DM Sans"/>
                <a:ea typeface="DM Sans"/>
                <a:cs typeface="DM Sans"/>
                <a:sym typeface="DM Sans"/>
              </a:rPr>
              <a:t>r </a:t>
            </a:r>
            <a:r>
              <a:rPr lang="es" sz="1350">
                <a:solidFill>
                  <a:srgbClr val="FFFFFF"/>
                </a:solidFill>
                <a:latin typeface="DM Sans"/>
                <a:ea typeface="DM Sans"/>
                <a:cs typeface="DM Sans"/>
                <a:sym typeface="DM Sans"/>
              </a:rPr>
              <a:t>las principales arquitecturas usadas en las áreas de Visión por Computadora y NLP</a:t>
            </a:r>
            <a:endParaRPr i="0" sz="1350" u="none" cap="none" strike="noStrike">
              <a:solidFill>
                <a:srgbClr val="FFFFFF"/>
              </a:solidFill>
              <a:latin typeface="DM Sans"/>
              <a:ea typeface="DM Sans"/>
              <a:cs typeface="DM Sans"/>
              <a:sym typeface="DM Sans"/>
            </a:endParaRPr>
          </a:p>
        </p:txBody>
      </p:sp>
      <p:cxnSp>
        <p:nvCxnSpPr>
          <p:cNvPr id="122" name="Google Shape;122;p28"/>
          <p:cNvCxnSpPr>
            <a:endCxn id="120" idx="0"/>
          </p:cNvCxnSpPr>
          <p:nvPr/>
        </p:nvCxnSpPr>
        <p:spPr>
          <a:xfrm flipH="1" rot="-5400000">
            <a:off x="2003175" y="2009588"/>
            <a:ext cx="535500" cy="600"/>
          </a:xfrm>
          <a:prstGeom prst="bentConnector3">
            <a:avLst>
              <a:gd fmla="val 50000" name="adj1"/>
            </a:avLst>
          </a:prstGeom>
          <a:noFill/>
          <a:ln cap="flat" cmpd="sng" w="9525">
            <a:solidFill>
              <a:srgbClr val="EAFF6A"/>
            </a:solidFill>
            <a:prstDash val="solid"/>
            <a:round/>
            <a:headEnd len="sm" w="sm" type="none"/>
            <a:tailEnd len="sm" w="sm" type="none"/>
          </a:ln>
        </p:spPr>
      </p:cxnSp>
      <p:pic>
        <p:nvPicPr>
          <p:cNvPr id="123" name="Google Shape;123;p28"/>
          <p:cNvPicPr preferRelativeResize="0"/>
          <p:nvPr/>
        </p:nvPicPr>
        <p:blipFill rotWithShape="1">
          <a:blip r:embed="rId3">
            <a:alphaModFix/>
          </a:blip>
          <a:srcRect b="0" l="0" r="0" t="0"/>
          <a:stretch/>
        </p:blipFill>
        <p:spPr>
          <a:xfrm>
            <a:off x="2172751" y="3009963"/>
            <a:ext cx="196975" cy="196975"/>
          </a:xfrm>
          <a:prstGeom prst="rect">
            <a:avLst/>
          </a:prstGeom>
          <a:noFill/>
          <a:ln>
            <a:noFill/>
          </a:ln>
        </p:spPr>
      </p:pic>
      <p:cxnSp>
        <p:nvCxnSpPr>
          <p:cNvPr id="124" name="Google Shape;124;p28"/>
          <p:cNvCxnSpPr/>
          <p:nvPr/>
        </p:nvCxnSpPr>
        <p:spPr>
          <a:xfrm flipH="1" rot="-5400000">
            <a:off x="2003488" y="2742063"/>
            <a:ext cx="535500" cy="600"/>
          </a:xfrm>
          <a:prstGeom prst="bentConnector3">
            <a:avLst>
              <a:gd fmla="val 50000" name="adj1"/>
            </a:avLst>
          </a:prstGeom>
          <a:noFill/>
          <a:ln cap="flat" cmpd="sng" w="9525">
            <a:solidFill>
              <a:srgbClr val="EAFF6A"/>
            </a:solidFill>
            <a:prstDash val="solid"/>
            <a:round/>
            <a:headEnd len="sm" w="sm" type="none"/>
            <a:tailEnd len="sm" w="sm" type="none"/>
          </a:ln>
        </p:spPr>
      </p:cxnSp>
      <p:sp>
        <p:nvSpPr>
          <p:cNvPr id="125" name="Google Shape;125;p28"/>
          <p:cNvSpPr txBox="1"/>
          <p:nvPr/>
        </p:nvSpPr>
        <p:spPr>
          <a:xfrm>
            <a:off x="2690561" y="2907400"/>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rgbClr val="FFFFFF"/>
                </a:solidFill>
                <a:latin typeface="DM Sans"/>
                <a:ea typeface="DM Sans"/>
                <a:cs typeface="DM Sans"/>
                <a:sym typeface="DM Sans"/>
              </a:rPr>
              <a:t>Entende</a:t>
            </a:r>
            <a:r>
              <a:rPr b="1" lang="es" sz="1350">
                <a:solidFill>
                  <a:srgbClr val="FFFFFF"/>
                </a:solidFill>
                <a:latin typeface="DM Sans"/>
                <a:ea typeface="DM Sans"/>
                <a:cs typeface="DM Sans"/>
                <a:sym typeface="DM Sans"/>
              </a:rPr>
              <a:t>r </a:t>
            </a:r>
            <a:r>
              <a:rPr lang="es" sz="1350">
                <a:solidFill>
                  <a:srgbClr val="FFFFFF"/>
                </a:solidFill>
                <a:latin typeface="DM Sans"/>
                <a:ea typeface="DM Sans"/>
                <a:cs typeface="DM Sans"/>
                <a:sym typeface="DM Sans"/>
              </a:rPr>
              <a:t>el impacto que Deep Learning tiene en la industria</a:t>
            </a:r>
            <a:endParaRPr i="0" sz="1350" u="none" cap="none" strike="noStrike">
              <a:solidFill>
                <a:srgbClr val="FFFFFF"/>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4"/>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Ventajas y desventajas</a:t>
            </a:r>
            <a:endParaRPr b="1" i="0" sz="3000" u="none" cap="none" strike="noStrike">
              <a:solidFill>
                <a:schemeClr val="dk1"/>
              </a:solidFill>
              <a:latin typeface="DM Sans"/>
              <a:ea typeface="DM Sans"/>
              <a:cs typeface="DM Sans"/>
              <a:sym typeface="DM Sans"/>
            </a:endParaRPr>
          </a:p>
        </p:txBody>
      </p:sp>
      <p:sp>
        <p:nvSpPr>
          <p:cNvPr id="447" name="Google Shape;447;p64"/>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48" name="Google Shape;448;p64"/>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449" name="Google Shape;449;p64"/>
          <p:cNvPicPr preferRelativeResize="0"/>
          <p:nvPr/>
        </p:nvPicPr>
        <p:blipFill>
          <a:blip r:embed="rId3">
            <a:alphaModFix/>
          </a:blip>
          <a:stretch>
            <a:fillRect/>
          </a:stretch>
        </p:blipFill>
        <p:spPr>
          <a:xfrm>
            <a:off x="8014500" y="468000"/>
            <a:ext cx="600300" cy="600300"/>
          </a:xfrm>
          <a:prstGeom prst="rect">
            <a:avLst/>
          </a:prstGeom>
          <a:noFill/>
          <a:ln>
            <a:noFill/>
          </a:ln>
        </p:spPr>
      </p:pic>
      <p:graphicFrame>
        <p:nvGraphicFramePr>
          <p:cNvPr id="450" name="Google Shape;450;p64"/>
          <p:cNvGraphicFramePr/>
          <p:nvPr/>
        </p:nvGraphicFramePr>
        <p:xfrm>
          <a:off x="924400" y="1597675"/>
          <a:ext cx="3000000" cy="3000000"/>
        </p:xfrm>
        <a:graphic>
          <a:graphicData uri="http://schemas.openxmlformats.org/drawingml/2006/table">
            <a:tbl>
              <a:tblPr>
                <a:noFill/>
                <a:tableStyleId>{5ECF9B56-29C6-4A23-B7CA-A8124E210CBD}</a:tableStyleId>
              </a:tblPr>
              <a:tblGrid>
                <a:gridCol w="3619500"/>
                <a:gridCol w="3619500"/>
              </a:tblGrid>
              <a:tr h="381000">
                <a:tc>
                  <a:txBody>
                    <a:bodyPr/>
                    <a:lstStyle/>
                    <a:p>
                      <a:pPr indent="0" lvl="0" marL="0" rtl="0" algn="ctr">
                        <a:spcBef>
                          <a:spcPts val="0"/>
                        </a:spcBef>
                        <a:spcAft>
                          <a:spcPts val="0"/>
                        </a:spcAft>
                        <a:buNone/>
                      </a:pPr>
                      <a:r>
                        <a:rPr b="1" lang="es" sz="1350">
                          <a:latin typeface="DM Sans"/>
                          <a:ea typeface="DM Sans"/>
                          <a:cs typeface="DM Sans"/>
                          <a:sym typeface="DM Sans"/>
                        </a:rPr>
                        <a:t>Ventajas</a:t>
                      </a:r>
                      <a:endParaRPr b="1" sz="1350">
                        <a:latin typeface="DM Sans"/>
                        <a:ea typeface="DM Sans"/>
                        <a:cs typeface="DM Sans"/>
                        <a:sym typeface="DM Sans"/>
                      </a:endParaRPr>
                    </a:p>
                  </a:txBody>
                  <a:tcPr marT="91425" marB="91425" marR="91425" marL="91425">
                    <a:solidFill>
                      <a:srgbClr val="EA90FF"/>
                    </a:solidFill>
                  </a:tcPr>
                </a:tc>
                <a:tc>
                  <a:txBody>
                    <a:bodyPr/>
                    <a:lstStyle/>
                    <a:p>
                      <a:pPr indent="0" lvl="0" marL="0" rtl="0" algn="ctr">
                        <a:spcBef>
                          <a:spcPts val="0"/>
                        </a:spcBef>
                        <a:spcAft>
                          <a:spcPts val="0"/>
                        </a:spcAft>
                        <a:buNone/>
                      </a:pPr>
                      <a:r>
                        <a:rPr b="1" lang="es" sz="1350">
                          <a:latin typeface="DM Sans"/>
                          <a:ea typeface="DM Sans"/>
                          <a:cs typeface="DM Sans"/>
                          <a:sym typeface="DM Sans"/>
                        </a:rPr>
                        <a:t>Desventajas</a:t>
                      </a:r>
                      <a:endParaRPr b="1" sz="1350">
                        <a:latin typeface="DM Sans"/>
                        <a:ea typeface="DM Sans"/>
                        <a:cs typeface="DM Sans"/>
                        <a:sym typeface="DM Sans"/>
                      </a:endParaRPr>
                    </a:p>
                  </a:txBody>
                  <a:tcPr marT="91425" marB="91425" marR="91425" marL="91425">
                    <a:solidFill>
                      <a:srgbClr val="EA90FF"/>
                    </a:solidFill>
                  </a:tcPr>
                </a:tc>
              </a:tr>
              <a:tr h="381000">
                <a:tc>
                  <a:txBody>
                    <a:bodyPr/>
                    <a:lstStyle/>
                    <a:p>
                      <a:pPr indent="0" lvl="0" marL="0" rtl="0" algn="ctr">
                        <a:spcBef>
                          <a:spcPts val="0"/>
                        </a:spcBef>
                        <a:spcAft>
                          <a:spcPts val="0"/>
                        </a:spcAft>
                        <a:buNone/>
                      </a:pPr>
                      <a:r>
                        <a:rPr lang="es" sz="1350">
                          <a:latin typeface="DM Sans"/>
                          <a:ea typeface="DM Sans"/>
                          <a:cs typeface="DM Sans"/>
                          <a:sym typeface="DM Sans"/>
                        </a:rPr>
                        <a:t>Tiene buenos fundamentos </a:t>
                      </a:r>
                      <a:r>
                        <a:rPr lang="es" sz="1350">
                          <a:latin typeface="DM Sans"/>
                          <a:ea typeface="DM Sans"/>
                          <a:cs typeface="DM Sans"/>
                          <a:sym typeface="DM Sans"/>
                        </a:rPr>
                        <a:t>matemáticos</a:t>
                      </a:r>
                      <a:endParaRPr sz="1350">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lang="es" sz="1350">
                          <a:latin typeface="DM Sans"/>
                          <a:ea typeface="DM Sans"/>
                          <a:cs typeface="DM Sans"/>
                          <a:sym typeface="DM Sans"/>
                        </a:rPr>
                        <a:t>No se puede entender fácilmente la representación del conocimiento</a:t>
                      </a:r>
                      <a:endParaRPr sz="1350">
                        <a:latin typeface="DM Sans"/>
                        <a:ea typeface="DM Sans"/>
                        <a:cs typeface="DM Sans"/>
                        <a:sym typeface="DM Sans"/>
                      </a:endParaRPr>
                    </a:p>
                  </a:txBody>
                  <a:tcPr marT="91425" marB="91425" marR="91425" marL="91425"/>
                </a:tc>
              </a:tr>
              <a:tr h="381000">
                <a:tc>
                  <a:txBody>
                    <a:bodyPr/>
                    <a:lstStyle/>
                    <a:p>
                      <a:pPr indent="0" lvl="0" marL="0" rtl="0" algn="ctr">
                        <a:spcBef>
                          <a:spcPts val="0"/>
                        </a:spcBef>
                        <a:spcAft>
                          <a:spcPts val="0"/>
                        </a:spcAft>
                        <a:buNone/>
                      </a:pPr>
                      <a:r>
                        <a:rPr lang="es" sz="1350">
                          <a:latin typeface="DM Sans"/>
                          <a:ea typeface="DM Sans"/>
                          <a:cs typeface="DM Sans"/>
                          <a:sym typeface="DM Sans"/>
                        </a:rPr>
                        <a:t>Si la solución existe puede ser encontrada</a:t>
                      </a:r>
                      <a:endParaRPr sz="1350">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lang="es" sz="1350">
                          <a:latin typeface="DM Sans"/>
                          <a:ea typeface="DM Sans"/>
                          <a:cs typeface="DM Sans"/>
                          <a:sym typeface="DM Sans"/>
                        </a:rPr>
                        <a:t>Es un clasificador binario principalmente</a:t>
                      </a:r>
                      <a:endParaRPr sz="1350">
                        <a:latin typeface="DM Sans"/>
                        <a:ea typeface="DM Sans"/>
                        <a:cs typeface="DM Sans"/>
                        <a:sym typeface="DM Sans"/>
                      </a:endParaRPr>
                    </a:p>
                  </a:txBody>
                  <a:tcPr marT="91425" marB="91425" marR="91425" marL="91425"/>
                </a:tc>
              </a:tr>
              <a:tr h="381000">
                <a:tc>
                  <a:txBody>
                    <a:bodyPr/>
                    <a:lstStyle/>
                    <a:p>
                      <a:pPr indent="0" lvl="0" marL="0" rtl="0" algn="ctr">
                        <a:spcBef>
                          <a:spcPts val="0"/>
                        </a:spcBef>
                        <a:spcAft>
                          <a:spcPts val="0"/>
                        </a:spcAft>
                        <a:buNone/>
                      </a:pPr>
                      <a:r>
                        <a:rPr lang="es" sz="1350">
                          <a:latin typeface="DM Sans"/>
                          <a:ea typeface="DM Sans"/>
                          <a:cs typeface="DM Sans"/>
                          <a:sym typeface="DM Sans"/>
                        </a:rPr>
                        <a:t>Funciona bien con problemas bien definidos</a:t>
                      </a:r>
                      <a:endParaRPr sz="1350">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lang="es" sz="1350">
                          <a:latin typeface="DM Sans"/>
                          <a:ea typeface="DM Sans"/>
                          <a:cs typeface="DM Sans"/>
                          <a:sym typeface="DM Sans"/>
                        </a:rPr>
                        <a:t>No funciona bien con datos que no sean linealmente separables (problema XOR)</a:t>
                      </a:r>
                      <a:endParaRPr sz="1350">
                        <a:latin typeface="DM Sans"/>
                        <a:ea typeface="DM Sans"/>
                        <a:cs typeface="DM Sans"/>
                        <a:sym typeface="DM Sans"/>
                      </a:endParaRPr>
                    </a:p>
                  </a:txBody>
                  <a:tcPr marT="91425" marB="91425" marR="91425" marL="91425"/>
                </a:tc>
              </a:tr>
              <a:tr h="381000">
                <a:tc>
                  <a:txBody>
                    <a:bodyPr/>
                    <a:lstStyle/>
                    <a:p>
                      <a:pPr indent="0" lvl="0" marL="0" rtl="0" algn="ctr">
                        <a:spcBef>
                          <a:spcPts val="0"/>
                        </a:spcBef>
                        <a:spcAft>
                          <a:spcPts val="0"/>
                        </a:spcAft>
                        <a:buNone/>
                      </a:pPr>
                      <a:r>
                        <a:rPr lang="es" sz="1350">
                          <a:latin typeface="DM Sans"/>
                          <a:ea typeface="DM Sans"/>
                          <a:cs typeface="DM Sans"/>
                          <a:sym typeface="DM Sans"/>
                        </a:rPr>
                        <a:t>Funciona bastante bien a pesar de presentar ruido en los datos</a:t>
                      </a:r>
                      <a:endParaRPr sz="1350">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lang="es" sz="1350">
                          <a:latin typeface="DM Sans"/>
                          <a:ea typeface="DM Sans"/>
                          <a:cs typeface="DM Sans"/>
                          <a:sym typeface="DM Sans"/>
                        </a:rPr>
                        <a:t>No se puede actualizar el conocimiento del algoritmo si no es con entrenamiento</a:t>
                      </a:r>
                      <a:endParaRPr sz="1350">
                        <a:latin typeface="DM Sans"/>
                        <a:ea typeface="DM Sans"/>
                        <a:cs typeface="DM Sans"/>
                        <a:sym typeface="DM Sans"/>
                      </a:endParaRPr>
                    </a:p>
                  </a:txBody>
                  <a:tcPr marT="91425" marB="91425" marR="91425" marL="91425"/>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5"/>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Perceptrón multicapa (MLP)</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66"/>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Perceptrón multicapa (MLP)</a:t>
            </a:r>
            <a:endParaRPr b="1" i="0" sz="3000" u="none" cap="none" strike="noStrike">
              <a:solidFill>
                <a:schemeClr val="dk1"/>
              </a:solidFill>
              <a:latin typeface="DM Sans"/>
              <a:ea typeface="DM Sans"/>
              <a:cs typeface="DM Sans"/>
              <a:sym typeface="DM Sans"/>
            </a:endParaRPr>
          </a:p>
        </p:txBody>
      </p:sp>
      <p:sp>
        <p:nvSpPr>
          <p:cNvPr id="461" name="Google Shape;461;p66"/>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62" name="Google Shape;462;p66"/>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63" name="Google Shape;463;p66"/>
          <p:cNvSpPr txBox="1"/>
          <p:nvPr/>
        </p:nvSpPr>
        <p:spPr>
          <a:xfrm>
            <a:off x="603025" y="1068300"/>
            <a:ext cx="4383600" cy="3186300"/>
          </a:xfrm>
          <a:prstGeom prst="rect">
            <a:avLst/>
          </a:prstGeom>
          <a:solidFill>
            <a:schemeClr val="lt1"/>
          </a:solid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Font typeface="Arial"/>
              <a:buNone/>
            </a:pPr>
            <a:r>
              <a:rPr lang="es" sz="1500">
                <a:solidFill>
                  <a:srgbClr val="17161B"/>
                </a:solidFill>
                <a:latin typeface="DM Sans"/>
                <a:ea typeface="DM Sans"/>
                <a:cs typeface="DM Sans"/>
                <a:sym typeface="DM Sans"/>
              </a:rPr>
              <a:t>Un perceptrón multicapa (MLP) es una red neuronal artificial que genera un conjunto de salidas a partir de un conjunto de entradas. </a:t>
            </a:r>
            <a:endParaRPr sz="1500">
              <a:solidFill>
                <a:srgbClr val="17161B"/>
              </a:solidFill>
              <a:latin typeface="DM Sans"/>
              <a:ea typeface="DM Sans"/>
              <a:cs typeface="DM Sans"/>
              <a:sym typeface="DM Sans"/>
            </a:endParaRPr>
          </a:p>
          <a:p>
            <a:pPr indent="0" lvl="0" marL="0" rtl="0" algn="just">
              <a:lnSpc>
                <a:spcPct val="150000"/>
              </a:lnSpc>
              <a:spcBef>
                <a:spcPts val="0"/>
              </a:spcBef>
              <a:spcAft>
                <a:spcPts val="0"/>
              </a:spcAft>
              <a:buClr>
                <a:schemeClr val="dk1"/>
              </a:buClr>
              <a:buFont typeface="Arial"/>
              <a:buNone/>
            </a:pPr>
            <a:r>
              <a:t/>
            </a:r>
            <a:endParaRPr sz="1500">
              <a:solidFill>
                <a:srgbClr val="17161B"/>
              </a:solidFill>
              <a:latin typeface="DM Sans"/>
              <a:ea typeface="DM Sans"/>
              <a:cs typeface="DM Sans"/>
              <a:sym typeface="DM Sans"/>
            </a:endParaRPr>
          </a:p>
          <a:p>
            <a:pPr indent="0" lvl="0" marL="0" rtl="0" algn="just">
              <a:lnSpc>
                <a:spcPct val="150000"/>
              </a:lnSpc>
              <a:spcBef>
                <a:spcPts val="0"/>
              </a:spcBef>
              <a:spcAft>
                <a:spcPts val="0"/>
              </a:spcAft>
              <a:buClr>
                <a:schemeClr val="dk1"/>
              </a:buClr>
              <a:buFont typeface="Arial"/>
              <a:buNone/>
            </a:pPr>
            <a:r>
              <a:rPr lang="es" sz="1500">
                <a:solidFill>
                  <a:srgbClr val="17161B"/>
                </a:solidFill>
                <a:latin typeface="DM Sans"/>
                <a:ea typeface="DM Sans"/>
                <a:cs typeface="DM Sans"/>
                <a:sym typeface="DM Sans"/>
              </a:rPr>
              <a:t>Se caracteriza por varias capas de nodos de entrada conectados como un grafo dirigido entre las capas de entrada y salida. Utiliza backpropagation para entrenar la red ajustando los pesos correspondientes</a:t>
            </a:r>
            <a:endParaRPr sz="1800">
              <a:solidFill>
                <a:schemeClr val="dk1"/>
              </a:solidFill>
              <a:latin typeface="DM Sans"/>
              <a:ea typeface="DM Sans"/>
              <a:cs typeface="DM Sans"/>
              <a:sym typeface="DM Sans"/>
            </a:endParaRPr>
          </a:p>
        </p:txBody>
      </p:sp>
      <p:pic>
        <p:nvPicPr>
          <p:cNvPr id="464" name="Google Shape;464;p66"/>
          <p:cNvPicPr preferRelativeResize="0"/>
          <p:nvPr/>
        </p:nvPicPr>
        <p:blipFill>
          <a:blip r:embed="rId3">
            <a:alphaModFix/>
          </a:blip>
          <a:stretch>
            <a:fillRect/>
          </a:stretch>
        </p:blipFill>
        <p:spPr>
          <a:xfrm>
            <a:off x="8014500" y="468000"/>
            <a:ext cx="600300" cy="600300"/>
          </a:xfrm>
          <a:prstGeom prst="rect">
            <a:avLst/>
          </a:prstGeom>
          <a:noFill/>
          <a:ln>
            <a:noFill/>
          </a:ln>
        </p:spPr>
      </p:pic>
      <p:sp>
        <p:nvSpPr>
          <p:cNvPr id="465" name="Google Shape;465;p66"/>
          <p:cNvSpPr txBox="1"/>
          <p:nvPr/>
        </p:nvSpPr>
        <p:spPr>
          <a:xfrm>
            <a:off x="5205150" y="3594700"/>
            <a:ext cx="320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t>Fuente: </a:t>
            </a:r>
            <a:r>
              <a:rPr lang="es" u="sng">
                <a:solidFill>
                  <a:schemeClr val="hlink"/>
                </a:solidFill>
                <a:hlinkClick r:id="rId4"/>
              </a:rPr>
              <a:t>Perceptron</a:t>
            </a:r>
            <a:endParaRPr/>
          </a:p>
        </p:txBody>
      </p:sp>
      <p:pic>
        <p:nvPicPr>
          <p:cNvPr id="466" name="Google Shape;466;p66"/>
          <p:cNvPicPr preferRelativeResize="0"/>
          <p:nvPr/>
        </p:nvPicPr>
        <p:blipFill rotWithShape="1">
          <a:blip r:embed="rId5">
            <a:alphaModFix/>
          </a:blip>
          <a:srcRect b="3498" l="10971" r="5909" t="1444"/>
          <a:stretch/>
        </p:blipFill>
        <p:spPr>
          <a:xfrm>
            <a:off x="4986625" y="1239400"/>
            <a:ext cx="3558951" cy="26811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67"/>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Perceptrón multicapa (MLP)</a:t>
            </a:r>
            <a:endParaRPr b="1" i="0" sz="3000" u="none" cap="none" strike="noStrike">
              <a:solidFill>
                <a:schemeClr val="dk1"/>
              </a:solidFill>
              <a:latin typeface="DM Sans"/>
              <a:ea typeface="DM Sans"/>
              <a:cs typeface="DM Sans"/>
              <a:sym typeface="DM Sans"/>
            </a:endParaRPr>
          </a:p>
        </p:txBody>
      </p:sp>
      <p:sp>
        <p:nvSpPr>
          <p:cNvPr id="472" name="Google Shape;472;p67"/>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73" name="Google Shape;473;p67"/>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74" name="Google Shape;474;p67"/>
          <p:cNvSpPr txBox="1"/>
          <p:nvPr/>
        </p:nvSpPr>
        <p:spPr>
          <a:xfrm>
            <a:off x="603025" y="1068300"/>
            <a:ext cx="4383600" cy="3532500"/>
          </a:xfrm>
          <a:prstGeom prst="rect">
            <a:avLst/>
          </a:prstGeom>
          <a:solidFill>
            <a:schemeClr val="lt1"/>
          </a:solid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SzPts val="1100"/>
              <a:buFont typeface="Arial"/>
              <a:buNone/>
            </a:pPr>
            <a:r>
              <a:rPr lang="es" sz="1500">
                <a:solidFill>
                  <a:srgbClr val="17161B"/>
                </a:solidFill>
                <a:latin typeface="DM Sans"/>
                <a:ea typeface="DM Sans"/>
                <a:cs typeface="DM Sans"/>
                <a:sym typeface="DM Sans"/>
              </a:rPr>
              <a:t>Cada nodo excepto los de entrada, tiene una función de activación no lineal.</a:t>
            </a:r>
            <a:endParaRPr sz="1500">
              <a:solidFill>
                <a:srgbClr val="17161B"/>
              </a:solidFill>
              <a:latin typeface="DM Sans"/>
              <a:ea typeface="DM Sans"/>
              <a:cs typeface="DM Sans"/>
              <a:sym typeface="DM Sans"/>
            </a:endParaRPr>
          </a:p>
          <a:p>
            <a:pPr indent="0" lvl="0" marL="0" rtl="0" algn="just">
              <a:lnSpc>
                <a:spcPct val="150000"/>
              </a:lnSpc>
              <a:spcBef>
                <a:spcPts val="0"/>
              </a:spcBef>
              <a:spcAft>
                <a:spcPts val="0"/>
              </a:spcAft>
              <a:buClr>
                <a:schemeClr val="dk1"/>
              </a:buClr>
              <a:buSzPts val="1100"/>
              <a:buFont typeface="Arial"/>
              <a:buNone/>
            </a:pPr>
            <a:r>
              <a:t/>
            </a:r>
            <a:endParaRPr sz="1500">
              <a:solidFill>
                <a:srgbClr val="17161B"/>
              </a:solidFill>
              <a:latin typeface="DM Sans"/>
              <a:ea typeface="DM Sans"/>
              <a:cs typeface="DM Sans"/>
              <a:sym typeface="DM Sans"/>
            </a:endParaRPr>
          </a:p>
          <a:p>
            <a:pPr indent="0" lvl="0" marL="0" rtl="0" algn="just">
              <a:lnSpc>
                <a:spcPct val="150000"/>
              </a:lnSpc>
              <a:spcBef>
                <a:spcPts val="0"/>
              </a:spcBef>
              <a:spcAft>
                <a:spcPts val="0"/>
              </a:spcAft>
              <a:buClr>
                <a:schemeClr val="dk1"/>
              </a:buClr>
              <a:buSzPts val="1100"/>
              <a:buFont typeface="Arial"/>
              <a:buNone/>
            </a:pPr>
            <a:r>
              <a:rPr lang="es" sz="1500">
                <a:solidFill>
                  <a:srgbClr val="17161B"/>
                </a:solidFill>
                <a:latin typeface="DM Sans"/>
                <a:ea typeface="DM Sans"/>
                <a:cs typeface="DM Sans"/>
                <a:sym typeface="DM Sans"/>
              </a:rPr>
              <a:t>El MLP es un algoritmo que se usa ampliamente para resolver problemas que requieren aprendizaje supervisado. Tiene diversas aplicaciones que incluyen reconocimiento de voz, reconocimiento de imágenes y traducción automática.</a:t>
            </a:r>
            <a:endParaRPr sz="1500">
              <a:solidFill>
                <a:srgbClr val="17161B"/>
              </a:solidFill>
              <a:latin typeface="DM Sans"/>
              <a:ea typeface="DM Sans"/>
              <a:cs typeface="DM Sans"/>
              <a:sym typeface="DM Sans"/>
            </a:endParaRPr>
          </a:p>
          <a:p>
            <a:pPr indent="0" lvl="0" marL="0" rtl="0" algn="just">
              <a:lnSpc>
                <a:spcPct val="150000"/>
              </a:lnSpc>
              <a:spcBef>
                <a:spcPts val="0"/>
              </a:spcBef>
              <a:spcAft>
                <a:spcPts val="0"/>
              </a:spcAft>
              <a:buClr>
                <a:schemeClr val="dk1"/>
              </a:buClr>
              <a:buFont typeface="Arial"/>
              <a:buNone/>
            </a:pPr>
            <a:r>
              <a:t/>
            </a:r>
            <a:endParaRPr sz="1500">
              <a:solidFill>
                <a:srgbClr val="17161B"/>
              </a:solidFill>
              <a:latin typeface="DM Sans"/>
              <a:ea typeface="DM Sans"/>
              <a:cs typeface="DM Sans"/>
              <a:sym typeface="DM Sans"/>
            </a:endParaRPr>
          </a:p>
        </p:txBody>
      </p:sp>
      <p:pic>
        <p:nvPicPr>
          <p:cNvPr id="475" name="Google Shape;475;p67"/>
          <p:cNvPicPr preferRelativeResize="0"/>
          <p:nvPr/>
        </p:nvPicPr>
        <p:blipFill>
          <a:blip r:embed="rId3">
            <a:alphaModFix/>
          </a:blip>
          <a:stretch>
            <a:fillRect/>
          </a:stretch>
        </p:blipFill>
        <p:spPr>
          <a:xfrm>
            <a:off x="8014500" y="468000"/>
            <a:ext cx="600300" cy="600300"/>
          </a:xfrm>
          <a:prstGeom prst="rect">
            <a:avLst/>
          </a:prstGeom>
          <a:noFill/>
          <a:ln>
            <a:noFill/>
          </a:ln>
        </p:spPr>
      </p:pic>
      <p:sp>
        <p:nvSpPr>
          <p:cNvPr id="476" name="Google Shape;476;p67"/>
          <p:cNvSpPr txBox="1"/>
          <p:nvPr/>
        </p:nvSpPr>
        <p:spPr>
          <a:xfrm>
            <a:off x="5205150" y="3594700"/>
            <a:ext cx="320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t>Fuente: </a:t>
            </a:r>
            <a:r>
              <a:rPr lang="es" u="sng">
                <a:solidFill>
                  <a:schemeClr val="hlink"/>
                </a:solidFill>
                <a:hlinkClick r:id="rId4"/>
              </a:rPr>
              <a:t>Perceptron</a:t>
            </a:r>
            <a:endParaRPr/>
          </a:p>
        </p:txBody>
      </p:sp>
      <p:pic>
        <p:nvPicPr>
          <p:cNvPr id="477" name="Google Shape;477;p67"/>
          <p:cNvPicPr preferRelativeResize="0"/>
          <p:nvPr/>
        </p:nvPicPr>
        <p:blipFill rotWithShape="1">
          <a:blip r:embed="rId5">
            <a:alphaModFix/>
          </a:blip>
          <a:srcRect b="3498" l="10971" r="5909" t="1444"/>
          <a:stretch/>
        </p:blipFill>
        <p:spPr>
          <a:xfrm>
            <a:off x="4986625" y="1239400"/>
            <a:ext cx="3558951" cy="26811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6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Ejemplo</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69"/>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Ejemplo</a:t>
            </a:r>
            <a:endParaRPr b="1" i="0" sz="3000" u="none" cap="none" strike="noStrike">
              <a:solidFill>
                <a:schemeClr val="dk1"/>
              </a:solidFill>
              <a:latin typeface="DM Sans"/>
              <a:ea typeface="DM Sans"/>
              <a:cs typeface="DM Sans"/>
              <a:sym typeface="DM Sans"/>
            </a:endParaRPr>
          </a:p>
        </p:txBody>
      </p:sp>
      <p:sp>
        <p:nvSpPr>
          <p:cNvPr id="488" name="Google Shape;488;p69"/>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89" name="Google Shape;489;p69"/>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90" name="Google Shape;490;p69"/>
          <p:cNvSpPr txBox="1"/>
          <p:nvPr/>
        </p:nvSpPr>
        <p:spPr>
          <a:xfrm>
            <a:off x="603025" y="1068300"/>
            <a:ext cx="3693600" cy="3186300"/>
          </a:xfrm>
          <a:prstGeom prst="rect">
            <a:avLst/>
          </a:prstGeom>
          <a:solidFill>
            <a:schemeClr val="lt1"/>
          </a:solid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Font typeface="Arial"/>
              <a:buNone/>
            </a:pPr>
            <a:r>
              <a:rPr lang="es" sz="1500">
                <a:solidFill>
                  <a:srgbClr val="17161B"/>
                </a:solidFill>
                <a:latin typeface="DM Sans"/>
                <a:ea typeface="DM Sans"/>
                <a:cs typeface="DM Sans"/>
                <a:sym typeface="DM Sans"/>
              </a:rPr>
              <a:t>Consideremos la tarea de predecir el salario neto de una persona con base en dos variables (x1= cantidad de horas trabajadas y x2= horas extra)</a:t>
            </a:r>
            <a:endParaRPr sz="1500">
              <a:solidFill>
                <a:srgbClr val="17161B"/>
              </a:solidFill>
              <a:latin typeface="DM Sans"/>
              <a:ea typeface="DM Sans"/>
              <a:cs typeface="DM Sans"/>
              <a:sym typeface="DM Sans"/>
            </a:endParaRPr>
          </a:p>
          <a:p>
            <a:pPr indent="0" lvl="0" marL="0" rtl="0" algn="just">
              <a:lnSpc>
                <a:spcPct val="150000"/>
              </a:lnSpc>
              <a:spcBef>
                <a:spcPts val="0"/>
              </a:spcBef>
              <a:spcAft>
                <a:spcPts val="0"/>
              </a:spcAft>
              <a:buClr>
                <a:schemeClr val="dk1"/>
              </a:buClr>
              <a:buFont typeface="Arial"/>
              <a:buNone/>
            </a:pPr>
            <a:r>
              <a:t/>
            </a:r>
            <a:endParaRPr sz="1500">
              <a:solidFill>
                <a:srgbClr val="17161B"/>
              </a:solidFill>
              <a:latin typeface="DM Sans"/>
              <a:ea typeface="DM Sans"/>
              <a:cs typeface="DM Sans"/>
              <a:sym typeface="DM Sans"/>
            </a:endParaRPr>
          </a:p>
          <a:p>
            <a:pPr indent="0" lvl="0" marL="0" rtl="0" algn="just">
              <a:lnSpc>
                <a:spcPct val="150000"/>
              </a:lnSpc>
              <a:spcBef>
                <a:spcPts val="0"/>
              </a:spcBef>
              <a:spcAft>
                <a:spcPts val="0"/>
              </a:spcAft>
              <a:buClr>
                <a:schemeClr val="dk1"/>
              </a:buClr>
              <a:buFont typeface="Arial"/>
              <a:buNone/>
            </a:pPr>
            <a:r>
              <a:rPr lang="es" sz="1500">
                <a:solidFill>
                  <a:srgbClr val="17161B"/>
                </a:solidFill>
                <a:latin typeface="DM Sans"/>
                <a:ea typeface="DM Sans"/>
                <a:cs typeface="DM Sans"/>
                <a:sym typeface="DM Sans"/>
              </a:rPr>
              <a:t>En la figura de la derecha observamos la aplicación del algoritmo back-propagation con el fin de obtener los pesos correspondientes</a:t>
            </a:r>
            <a:endParaRPr sz="1500">
              <a:solidFill>
                <a:srgbClr val="17161B"/>
              </a:solidFill>
              <a:latin typeface="DM Sans"/>
              <a:ea typeface="DM Sans"/>
              <a:cs typeface="DM Sans"/>
              <a:sym typeface="DM Sans"/>
            </a:endParaRPr>
          </a:p>
        </p:txBody>
      </p:sp>
      <p:pic>
        <p:nvPicPr>
          <p:cNvPr id="491" name="Google Shape;491;p69"/>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492" name="Google Shape;492;p69"/>
          <p:cNvPicPr preferRelativeResize="0"/>
          <p:nvPr/>
        </p:nvPicPr>
        <p:blipFill rotWithShape="1">
          <a:blip r:embed="rId4">
            <a:alphaModFix/>
          </a:blip>
          <a:srcRect b="4982" l="0" r="4507" t="6049"/>
          <a:stretch/>
        </p:blipFill>
        <p:spPr>
          <a:xfrm>
            <a:off x="4373975" y="1068300"/>
            <a:ext cx="4240475" cy="27489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70"/>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Ejemplo</a:t>
            </a:r>
            <a:endParaRPr b="1" i="0" sz="3000" u="none" cap="none" strike="noStrike">
              <a:solidFill>
                <a:schemeClr val="dk1"/>
              </a:solidFill>
              <a:latin typeface="DM Sans"/>
              <a:ea typeface="DM Sans"/>
              <a:cs typeface="DM Sans"/>
              <a:sym typeface="DM Sans"/>
            </a:endParaRPr>
          </a:p>
        </p:txBody>
      </p:sp>
      <p:sp>
        <p:nvSpPr>
          <p:cNvPr id="498" name="Google Shape;498;p70"/>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99" name="Google Shape;499;p70"/>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00" name="Google Shape;500;p70"/>
          <p:cNvSpPr txBox="1"/>
          <p:nvPr/>
        </p:nvSpPr>
        <p:spPr>
          <a:xfrm>
            <a:off x="603025" y="1068300"/>
            <a:ext cx="3693600" cy="3532500"/>
          </a:xfrm>
          <a:prstGeom prst="rect">
            <a:avLst/>
          </a:prstGeom>
          <a:solidFill>
            <a:schemeClr val="lt1"/>
          </a:solid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Font typeface="Arial"/>
              <a:buNone/>
            </a:pPr>
            <a:r>
              <a:rPr lang="es" sz="1500">
                <a:solidFill>
                  <a:srgbClr val="17161B"/>
                </a:solidFill>
                <a:latin typeface="DM Sans"/>
                <a:ea typeface="DM Sans"/>
                <a:cs typeface="DM Sans"/>
                <a:sym typeface="DM Sans"/>
              </a:rPr>
              <a:t>Pasos involucrados en el algoritmo Back propagation:</a:t>
            </a:r>
            <a:endParaRPr sz="1500">
              <a:solidFill>
                <a:srgbClr val="17161B"/>
              </a:solidFill>
              <a:latin typeface="DM Sans"/>
              <a:ea typeface="DM Sans"/>
              <a:cs typeface="DM Sans"/>
              <a:sym typeface="DM Sans"/>
            </a:endParaRPr>
          </a:p>
          <a:p>
            <a:pPr indent="-323850" lvl="0" marL="457200" rtl="0" algn="just">
              <a:lnSpc>
                <a:spcPct val="150000"/>
              </a:lnSpc>
              <a:spcBef>
                <a:spcPts val="0"/>
              </a:spcBef>
              <a:spcAft>
                <a:spcPts val="0"/>
              </a:spcAft>
              <a:buClr>
                <a:srgbClr val="17161B"/>
              </a:buClr>
              <a:buSzPts val="1500"/>
              <a:buFont typeface="DM Sans"/>
              <a:buAutoNum type="arabicPeriod"/>
            </a:pPr>
            <a:r>
              <a:rPr b="1" lang="es" sz="1500">
                <a:solidFill>
                  <a:srgbClr val="17161B"/>
                </a:solidFill>
                <a:latin typeface="DM Sans"/>
                <a:ea typeface="DM Sans"/>
                <a:cs typeface="DM Sans"/>
                <a:sym typeface="DM Sans"/>
              </a:rPr>
              <a:t>Propagación</a:t>
            </a:r>
            <a:r>
              <a:rPr b="1" lang="es" sz="1500">
                <a:solidFill>
                  <a:srgbClr val="17161B"/>
                </a:solidFill>
                <a:latin typeface="DM Sans"/>
                <a:ea typeface="DM Sans"/>
                <a:cs typeface="DM Sans"/>
                <a:sym typeface="DM Sans"/>
              </a:rPr>
              <a:t> Forward: </a:t>
            </a:r>
            <a:r>
              <a:rPr lang="es" sz="1500">
                <a:solidFill>
                  <a:srgbClr val="17161B"/>
                </a:solidFill>
                <a:latin typeface="DM Sans"/>
                <a:ea typeface="DM Sans"/>
                <a:cs typeface="DM Sans"/>
                <a:sym typeface="DM Sans"/>
              </a:rPr>
              <a:t>en donde se propagan las funciones de </a:t>
            </a:r>
            <a:r>
              <a:rPr lang="es" sz="1500">
                <a:solidFill>
                  <a:srgbClr val="17161B"/>
                </a:solidFill>
                <a:latin typeface="DM Sans"/>
                <a:ea typeface="DM Sans"/>
                <a:cs typeface="DM Sans"/>
                <a:sym typeface="DM Sans"/>
              </a:rPr>
              <a:t>activación</a:t>
            </a:r>
            <a:r>
              <a:rPr lang="es" sz="1500">
                <a:solidFill>
                  <a:srgbClr val="17161B"/>
                </a:solidFill>
                <a:latin typeface="DM Sans"/>
                <a:ea typeface="DM Sans"/>
                <a:cs typeface="DM Sans"/>
                <a:sym typeface="DM Sans"/>
              </a:rPr>
              <a:t> desde el input hacia el output</a:t>
            </a:r>
            <a:endParaRPr sz="1500">
              <a:solidFill>
                <a:srgbClr val="17161B"/>
              </a:solidFill>
              <a:latin typeface="DM Sans"/>
              <a:ea typeface="DM Sans"/>
              <a:cs typeface="DM Sans"/>
              <a:sym typeface="DM Sans"/>
            </a:endParaRPr>
          </a:p>
          <a:p>
            <a:pPr indent="-323850" lvl="0" marL="457200" rtl="0" algn="just">
              <a:lnSpc>
                <a:spcPct val="150000"/>
              </a:lnSpc>
              <a:spcBef>
                <a:spcPts val="0"/>
              </a:spcBef>
              <a:spcAft>
                <a:spcPts val="0"/>
              </a:spcAft>
              <a:buClr>
                <a:srgbClr val="17161B"/>
              </a:buClr>
              <a:buSzPts val="1500"/>
              <a:buFont typeface="DM Sans"/>
              <a:buAutoNum type="arabicPeriod"/>
            </a:pPr>
            <a:r>
              <a:rPr b="1" lang="es" sz="1500">
                <a:solidFill>
                  <a:srgbClr val="17161B"/>
                </a:solidFill>
                <a:latin typeface="DM Sans"/>
                <a:ea typeface="DM Sans"/>
                <a:cs typeface="DM Sans"/>
                <a:sym typeface="DM Sans"/>
              </a:rPr>
              <a:t>Propagación</a:t>
            </a:r>
            <a:r>
              <a:rPr b="1" lang="es" sz="1500">
                <a:solidFill>
                  <a:srgbClr val="17161B"/>
                </a:solidFill>
                <a:latin typeface="DM Sans"/>
                <a:ea typeface="DM Sans"/>
                <a:cs typeface="DM Sans"/>
                <a:sym typeface="DM Sans"/>
              </a:rPr>
              <a:t> Backward: </a:t>
            </a:r>
            <a:r>
              <a:rPr lang="es" sz="1500">
                <a:solidFill>
                  <a:srgbClr val="17161B"/>
                </a:solidFill>
                <a:latin typeface="DM Sans"/>
                <a:ea typeface="DM Sans"/>
                <a:cs typeface="DM Sans"/>
                <a:sym typeface="DM Sans"/>
              </a:rPr>
              <a:t>cuando el error entre valores reales y los predichos para ajustar pesos y sesgo</a:t>
            </a:r>
            <a:endParaRPr sz="1500">
              <a:solidFill>
                <a:srgbClr val="17161B"/>
              </a:solidFill>
              <a:latin typeface="DM Sans"/>
              <a:ea typeface="DM Sans"/>
              <a:cs typeface="DM Sans"/>
              <a:sym typeface="DM Sans"/>
            </a:endParaRPr>
          </a:p>
        </p:txBody>
      </p:sp>
      <p:pic>
        <p:nvPicPr>
          <p:cNvPr id="501" name="Google Shape;501;p70"/>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502" name="Google Shape;502;p70"/>
          <p:cNvPicPr preferRelativeResize="0"/>
          <p:nvPr/>
        </p:nvPicPr>
        <p:blipFill rotWithShape="1">
          <a:blip r:embed="rId4">
            <a:alphaModFix/>
          </a:blip>
          <a:srcRect b="4982" l="0" r="4507" t="6049"/>
          <a:stretch/>
        </p:blipFill>
        <p:spPr>
          <a:xfrm>
            <a:off x="4373975" y="1068300"/>
            <a:ext cx="4240475" cy="27489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7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Ventajas y Desventajas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2"/>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Ventajas y desventajas</a:t>
            </a:r>
            <a:endParaRPr b="1" i="0" sz="3000" u="none" cap="none" strike="noStrike">
              <a:solidFill>
                <a:schemeClr val="dk1"/>
              </a:solidFill>
              <a:latin typeface="DM Sans"/>
              <a:ea typeface="DM Sans"/>
              <a:cs typeface="DM Sans"/>
              <a:sym typeface="DM Sans"/>
            </a:endParaRPr>
          </a:p>
        </p:txBody>
      </p:sp>
      <p:sp>
        <p:nvSpPr>
          <p:cNvPr id="513" name="Google Shape;513;p72"/>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14" name="Google Shape;514;p72"/>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515" name="Google Shape;515;p72"/>
          <p:cNvPicPr preferRelativeResize="0"/>
          <p:nvPr/>
        </p:nvPicPr>
        <p:blipFill>
          <a:blip r:embed="rId3">
            <a:alphaModFix/>
          </a:blip>
          <a:stretch>
            <a:fillRect/>
          </a:stretch>
        </p:blipFill>
        <p:spPr>
          <a:xfrm>
            <a:off x="8014500" y="468000"/>
            <a:ext cx="600300" cy="600300"/>
          </a:xfrm>
          <a:prstGeom prst="rect">
            <a:avLst/>
          </a:prstGeom>
          <a:noFill/>
          <a:ln>
            <a:noFill/>
          </a:ln>
        </p:spPr>
      </p:pic>
      <p:graphicFrame>
        <p:nvGraphicFramePr>
          <p:cNvPr id="516" name="Google Shape;516;p72"/>
          <p:cNvGraphicFramePr/>
          <p:nvPr/>
        </p:nvGraphicFramePr>
        <p:xfrm>
          <a:off x="924400" y="1216675"/>
          <a:ext cx="3000000" cy="3000000"/>
        </p:xfrm>
        <a:graphic>
          <a:graphicData uri="http://schemas.openxmlformats.org/drawingml/2006/table">
            <a:tbl>
              <a:tblPr>
                <a:noFill/>
                <a:tableStyleId>{5ECF9B56-29C6-4A23-B7CA-A8124E210CBD}</a:tableStyleId>
              </a:tblPr>
              <a:tblGrid>
                <a:gridCol w="3619500"/>
                <a:gridCol w="3619500"/>
              </a:tblGrid>
              <a:tr h="381000">
                <a:tc>
                  <a:txBody>
                    <a:bodyPr/>
                    <a:lstStyle/>
                    <a:p>
                      <a:pPr indent="0" lvl="0" marL="0" rtl="0" algn="ctr">
                        <a:spcBef>
                          <a:spcPts val="0"/>
                        </a:spcBef>
                        <a:spcAft>
                          <a:spcPts val="0"/>
                        </a:spcAft>
                        <a:buNone/>
                      </a:pPr>
                      <a:r>
                        <a:rPr b="1" lang="es" sz="1350">
                          <a:latin typeface="DM Sans"/>
                          <a:ea typeface="DM Sans"/>
                          <a:cs typeface="DM Sans"/>
                          <a:sym typeface="DM Sans"/>
                        </a:rPr>
                        <a:t>Ventajas</a:t>
                      </a:r>
                      <a:endParaRPr b="1" sz="1350">
                        <a:latin typeface="DM Sans"/>
                        <a:ea typeface="DM Sans"/>
                        <a:cs typeface="DM Sans"/>
                        <a:sym typeface="DM Sans"/>
                      </a:endParaRPr>
                    </a:p>
                  </a:txBody>
                  <a:tcPr marT="91425" marB="91425" marR="91425" marL="91425">
                    <a:solidFill>
                      <a:srgbClr val="EA90FF"/>
                    </a:solidFill>
                  </a:tcPr>
                </a:tc>
                <a:tc>
                  <a:txBody>
                    <a:bodyPr/>
                    <a:lstStyle/>
                    <a:p>
                      <a:pPr indent="0" lvl="0" marL="0" rtl="0" algn="ctr">
                        <a:spcBef>
                          <a:spcPts val="0"/>
                        </a:spcBef>
                        <a:spcAft>
                          <a:spcPts val="0"/>
                        </a:spcAft>
                        <a:buNone/>
                      </a:pPr>
                      <a:r>
                        <a:rPr b="1" lang="es" sz="1350">
                          <a:latin typeface="DM Sans"/>
                          <a:ea typeface="DM Sans"/>
                          <a:cs typeface="DM Sans"/>
                          <a:sym typeface="DM Sans"/>
                        </a:rPr>
                        <a:t>Desventajas</a:t>
                      </a:r>
                      <a:endParaRPr b="1" sz="1350">
                        <a:latin typeface="DM Sans"/>
                        <a:ea typeface="DM Sans"/>
                        <a:cs typeface="DM Sans"/>
                        <a:sym typeface="DM Sans"/>
                      </a:endParaRPr>
                    </a:p>
                  </a:txBody>
                  <a:tcPr marT="91425" marB="91425" marR="91425" marL="91425">
                    <a:solidFill>
                      <a:srgbClr val="EA90FF"/>
                    </a:solidFill>
                  </a:tcPr>
                </a:tc>
              </a:tr>
              <a:tr h="381000">
                <a:tc>
                  <a:txBody>
                    <a:bodyPr/>
                    <a:lstStyle/>
                    <a:p>
                      <a:pPr indent="0" lvl="0" marL="0" rtl="0" algn="ctr">
                        <a:spcBef>
                          <a:spcPts val="0"/>
                        </a:spcBef>
                        <a:spcAft>
                          <a:spcPts val="0"/>
                        </a:spcAft>
                        <a:buNone/>
                      </a:pPr>
                      <a:r>
                        <a:rPr lang="es" sz="1350">
                          <a:latin typeface="DM Sans"/>
                          <a:ea typeface="DM Sans"/>
                          <a:cs typeface="DM Sans"/>
                          <a:sym typeface="DM Sans"/>
                        </a:rPr>
                        <a:t>Puede ser aplicado a problemas complejos no lineales</a:t>
                      </a:r>
                      <a:endParaRPr sz="1350">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lang="es" sz="1350">
                          <a:latin typeface="DM Sans"/>
                          <a:ea typeface="DM Sans"/>
                          <a:cs typeface="DM Sans"/>
                          <a:sym typeface="DM Sans"/>
                        </a:rPr>
                        <a:t>No se conoce hasta </a:t>
                      </a:r>
                      <a:r>
                        <a:rPr lang="es" sz="1350">
                          <a:latin typeface="DM Sans"/>
                          <a:ea typeface="DM Sans"/>
                          <a:cs typeface="DM Sans"/>
                          <a:sym typeface="DM Sans"/>
                        </a:rPr>
                        <a:t>qué</a:t>
                      </a:r>
                      <a:r>
                        <a:rPr lang="es" sz="1350">
                          <a:latin typeface="DM Sans"/>
                          <a:ea typeface="DM Sans"/>
                          <a:cs typeface="DM Sans"/>
                          <a:sym typeface="DM Sans"/>
                        </a:rPr>
                        <a:t> grado cada variable independiente es afectada por la dependiente</a:t>
                      </a:r>
                      <a:endParaRPr sz="1350">
                        <a:latin typeface="DM Sans"/>
                        <a:ea typeface="DM Sans"/>
                        <a:cs typeface="DM Sans"/>
                        <a:sym typeface="DM Sans"/>
                      </a:endParaRPr>
                    </a:p>
                  </a:txBody>
                  <a:tcPr marT="91425" marB="91425" marR="91425" marL="91425"/>
                </a:tc>
              </a:tr>
              <a:tr h="381000">
                <a:tc>
                  <a:txBody>
                    <a:bodyPr/>
                    <a:lstStyle/>
                    <a:p>
                      <a:pPr indent="0" lvl="0" marL="0" rtl="0" algn="ctr">
                        <a:spcBef>
                          <a:spcPts val="0"/>
                        </a:spcBef>
                        <a:spcAft>
                          <a:spcPts val="0"/>
                        </a:spcAft>
                        <a:buNone/>
                      </a:pPr>
                      <a:r>
                        <a:rPr lang="es" sz="1350">
                          <a:latin typeface="DM Sans"/>
                          <a:ea typeface="DM Sans"/>
                          <a:cs typeface="DM Sans"/>
                          <a:sym typeface="DM Sans"/>
                        </a:rPr>
                        <a:t>Funciona bien con grandes cantidades de datos</a:t>
                      </a:r>
                      <a:endParaRPr sz="1350">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lang="es" sz="1350">
                          <a:latin typeface="DM Sans"/>
                          <a:ea typeface="DM Sans"/>
                          <a:cs typeface="DM Sans"/>
                          <a:sym typeface="DM Sans"/>
                        </a:rPr>
                        <a:t>Los </a:t>
                      </a:r>
                      <a:r>
                        <a:rPr lang="es" sz="1350">
                          <a:latin typeface="DM Sans"/>
                          <a:ea typeface="DM Sans"/>
                          <a:cs typeface="DM Sans"/>
                          <a:sym typeface="DM Sans"/>
                        </a:rPr>
                        <a:t>cálculos</a:t>
                      </a:r>
                      <a:r>
                        <a:rPr lang="es" sz="1350">
                          <a:latin typeface="DM Sans"/>
                          <a:ea typeface="DM Sans"/>
                          <a:cs typeface="DM Sans"/>
                          <a:sym typeface="DM Sans"/>
                        </a:rPr>
                        <a:t> son </a:t>
                      </a:r>
                      <a:r>
                        <a:rPr lang="es" sz="1350">
                          <a:latin typeface="DM Sans"/>
                          <a:ea typeface="DM Sans"/>
                          <a:cs typeface="DM Sans"/>
                          <a:sym typeface="DM Sans"/>
                        </a:rPr>
                        <a:t>difíciles</a:t>
                      </a:r>
                      <a:r>
                        <a:rPr lang="es" sz="1350">
                          <a:latin typeface="DM Sans"/>
                          <a:ea typeface="DM Sans"/>
                          <a:cs typeface="DM Sans"/>
                          <a:sym typeface="DM Sans"/>
                        </a:rPr>
                        <a:t> de realizar y consumen bastante tiempo</a:t>
                      </a:r>
                      <a:endParaRPr sz="1350">
                        <a:latin typeface="DM Sans"/>
                        <a:ea typeface="DM Sans"/>
                        <a:cs typeface="DM Sans"/>
                        <a:sym typeface="DM Sans"/>
                      </a:endParaRPr>
                    </a:p>
                  </a:txBody>
                  <a:tcPr marT="91425" marB="91425" marR="91425" marL="91425"/>
                </a:tc>
              </a:tr>
              <a:tr h="381000">
                <a:tc>
                  <a:txBody>
                    <a:bodyPr/>
                    <a:lstStyle/>
                    <a:p>
                      <a:pPr indent="0" lvl="0" marL="0" rtl="0" algn="ctr">
                        <a:spcBef>
                          <a:spcPts val="0"/>
                        </a:spcBef>
                        <a:spcAft>
                          <a:spcPts val="0"/>
                        </a:spcAft>
                        <a:buNone/>
                      </a:pPr>
                      <a:r>
                        <a:rPr lang="es" sz="1350">
                          <a:latin typeface="DM Sans"/>
                          <a:ea typeface="DM Sans"/>
                          <a:cs typeface="DM Sans"/>
                          <a:sym typeface="DM Sans"/>
                        </a:rPr>
                        <a:t>Provee predicciones </a:t>
                      </a:r>
                      <a:r>
                        <a:rPr lang="es" sz="1350">
                          <a:latin typeface="DM Sans"/>
                          <a:ea typeface="DM Sans"/>
                          <a:cs typeface="DM Sans"/>
                          <a:sym typeface="DM Sans"/>
                        </a:rPr>
                        <a:t>rápidas</a:t>
                      </a:r>
                      <a:r>
                        <a:rPr lang="es" sz="1350">
                          <a:latin typeface="DM Sans"/>
                          <a:ea typeface="DM Sans"/>
                          <a:cs typeface="DM Sans"/>
                          <a:sym typeface="DM Sans"/>
                        </a:rPr>
                        <a:t> luego de entrenamiento</a:t>
                      </a:r>
                      <a:endParaRPr sz="1350">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lang="es" sz="1350">
                          <a:latin typeface="DM Sans"/>
                          <a:ea typeface="DM Sans"/>
                          <a:cs typeface="DM Sans"/>
                          <a:sym typeface="DM Sans"/>
                        </a:rPr>
                        <a:t>El funcionamiento propio del modelo depende de la calidad del entrenamiento</a:t>
                      </a:r>
                      <a:endParaRPr sz="1350">
                        <a:latin typeface="DM Sans"/>
                        <a:ea typeface="DM Sans"/>
                        <a:cs typeface="DM Sans"/>
                        <a:sym typeface="DM Sans"/>
                      </a:endParaRPr>
                    </a:p>
                  </a:txBody>
                  <a:tcPr marT="91425" marB="91425" marR="91425" marL="91425"/>
                </a:tc>
              </a:tr>
              <a:tr h="381000">
                <a:tc>
                  <a:txBody>
                    <a:bodyPr/>
                    <a:lstStyle/>
                    <a:p>
                      <a:pPr indent="0" lvl="0" marL="0" rtl="0" algn="ctr">
                        <a:spcBef>
                          <a:spcPts val="0"/>
                        </a:spcBef>
                        <a:spcAft>
                          <a:spcPts val="0"/>
                        </a:spcAft>
                        <a:buNone/>
                      </a:pPr>
                      <a:r>
                        <a:rPr lang="es" sz="1350">
                          <a:latin typeface="DM Sans"/>
                          <a:ea typeface="DM Sans"/>
                          <a:cs typeface="DM Sans"/>
                          <a:sym typeface="DM Sans"/>
                        </a:rPr>
                        <a:t>Mismo grado de </a:t>
                      </a:r>
                      <a:r>
                        <a:rPr lang="es" sz="1350">
                          <a:latin typeface="DM Sans"/>
                          <a:ea typeface="DM Sans"/>
                          <a:cs typeface="DM Sans"/>
                          <a:sym typeface="DM Sans"/>
                        </a:rPr>
                        <a:t>precisión</a:t>
                      </a:r>
                      <a:r>
                        <a:rPr lang="es" sz="1350">
                          <a:latin typeface="DM Sans"/>
                          <a:ea typeface="DM Sans"/>
                          <a:cs typeface="DM Sans"/>
                          <a:sym typeface="DM Sans"/>
                        </a:rPr>
                        <a:t> se puede alcanzar con menores cantidades de datos</a:t>
                      </a:r>
                      <a:endParaRPr sz="1350">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lang="es" sz="1350">
                          <a:latin typeface="DM Sans"/>
                          <a:ea typeface="DM Sans"/>
                          <a:cs typeface="DM Sans"/>
                          <a:sym typeface="DM Sans"/>
                        </a:rPr>
                        <a:t>No se comprende del todo </a:t>
                      </a:r>
                      <a:r>
                        <a:rPr lang="es" sz="1350">
                          <a:latin typeface="DM Sans"/>
                          <a:ea typeface="DM Sans"/>
                          <a:cs typeface="DM Sans"/>
                          <a:sym typeface="DM Sans"/>
                        </a:rPr>
                        <a:t>cómo</a:t>
                      </a:r>
                      <a:r>
                        <a:rPr lang="es" sz="1350">
                          <a:latin typeface="DM Sans"/>
                          <a:ea typeface="DM Sans"/>
                          <a:cs typeface="DM Sans"/>
                          <a:sym typeface="DM Sans"/>
                        </a:rPr>
                        <a:t> opera el mecanismo de entendimiento del problema</a:t>
                      </a:r>
                      <a:endParaRPr sz="1350">
                        <a:latin typeface="DM Sans"/>
                        <a:ea typeface="DM Sans"/>
                        <a:cs typeface="DM Sans"/>
                        <a:sym typeface="DM Sans"/>
                      </a:endParaRPr>
                    </a:p>
                  </a:txBody>
                  <a:tcPr marT="91425" marB="91425" marR="91425" marL="91425"/>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grpSp>
        <p:nvGrpSpPr>
          <p:cNvPr id="521" name="Google Shape;521;p73"/>
          <p:cNvGrpSpPr/>
          <p:nvPr/>
        </p:nvGrpSpPr>
        <p:grpSpPr>
          <a:xfrm>
            <a:off x="473370" y="619431"/>
            <a:ext cx="738905" cy="738905"/>
            <a:chOff x="575612" y="1950748"/>
            <a:chExt cx="431100" cy="431100"/>
          </a:xfrm>
        </p:grpSpPr>
        <p:sp>
          <p:nvSpPr>
            <p:cNvPr id="522" name="Google Shape;522;p73"/>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3" name="Google Shape;523;p73"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524" name="Google Shape;524;p73"/>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525" name="Google Shape;525;p73"/>
          <p:cNvSpPr txBox="1"/>
          <p:nvPr/>
        </p:nvSpPr>
        <p:spPr>
          <a:xfrm>
            <a:off x="501450" y="1324950"/>
            <a:ext cx="81411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000">
                <a:solidFill>
                  <a:srgbClr val="B7B7B7"/>
                </a:solidFill>
                <a:latin typeface="DM Sans"/>
                <a:ea typeface="DM Sans"/>
                <a:cs typeface="DM Sans"/>
                <a:sym typeface="DM Sans"/>
              </a:rPr>
              <a:t>¿</a:t>
            </a:r>
            <a:r>
              <a:rPr lang="es" sz="3000">
                <a:solidFill>
                  <a:srgbClr val="B7B7B7"/>
                </a:solidFill>
                <a:latin typeface="DM Sans"/>
                <a:ea typeface="DM Sans"/>
                <a:cs typeface="DM Sans"/>
                <a:sym typeface="DM Sans"/>
              </a:rPr>
              <a:t>Si aumentamos la cantidad de capas ocultas en una red neuronal de Perceptrón multicapa, el error de clasificación de los datos de prueba siempre disminuye</a:t>
            </a:r>
            <a:r>
              <a:rPr lang="es" sz="3000">
                <a:solidFill>
                  <a:srgbClr val="B7B7B7"/>
                </a:solidFill>
                <a:latin typeface="DM Sans"/>
                <a:ea typeface="DM Sans"/>
                <a:cs typeface="DM Sans"/>
                <a:sym typeface="DM Sans"/>
              </a:rPr>
              <a:t>?</a:t>
            </a:r>
            <a:endParaRPr sz="3000">
              <a:solidFill>
                <a:srgbClr val="B7B7B7"/>
              </a:solidFill>
              <a:latin typeface="DM Sans"/>
              <a:ea typeface="DM Sans"/>
              <a:cs typeface="DM Sans"/>
              <a:sym typeface="DM Sans"/>
            </a:endParaRPr>
          </a:p>
          <a:p>
            <a:pPr indent="0" lvl="0" marL="0" rtl="0" algn="l">
              <a:spcBef>
                <a:spcPts val="0"/>
              </a:spcBef>
              <a:spcAft>
                <a:spcPts val="0"/>
              </a:spcAft>
              <a:buNone/>
            </a:pPr>
            <a:r>
              <a:rPr b="1" lang="es" sz="3000">
                <a:solidFill>
                  <a:srgbClr val="B7B7B7"/>
                </a:solidFill>
                <a:latin typeface="DM Sans"/>
                <a:ea typeface="DM Sans"/>
                <a:cs typeface="DM Sans"/>
                <a:sym typeface="DM Sans"/>
              </a:rPr>
              <a:t>Verdadero/Falso</a:t>
            </a:r>
            <a:r>
              <a:rPr lang="es" sz="3000">
                <a:solidFill>
                  <a:srgbClr val="B7B7B7"/>
                </a:solidFill>
                <a:latin typeface="DM Sans"/>
                <a:ea typeface="DM Sans"/>
                <a:cs typeface="DM Sans"/>
                <a:sym typeface="DM Sans"/>
              </a:rPr>
              <a:t> </a:t>
            </a:r>
            <a:endParaRPr sz="3000">
              <a:solidFill>
                <a:srgbClr val="B7B7B7"/>
              </a:solidFill>
              <a:latin typeface="DM Sans"/>
              <a:ea typeface="DM Sans"/>
              <a:cs typeface="DM Sans"/>
              <a:sym typeface="DM Sans"/>
            </a:endParaRPr>
          </a:p>
        </p:txBody>
      </p:sp>
      <p:sp>
        <p:nvSpPr>
          <p:cNvPr id="526" name="Google Shape;526;p73"/>
          <p:cNvSpPr txBox="1"/>
          <p:nvPr/>
        </p:nvSpPr>
        <p:spPr>
          <a:xfrm>
            <a:off x="629725" y="400740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83AEFB"/>
                </a:solidFill>
                <a:latin typeface="DM Sans"/>
                <a:ea typeface="DM Sans"/>
                <a:cs typeface="DM Sans"/>
                <a:sym typeface="DM Sans"/>
              </a:rPr>
              <a:t>Contesta en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9"/>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9"/>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MAPA DE </a:t>
            </a:r>
            <a:r>
              <a:rPr lang="es" sz="1600">
                <a:solidFill>
                  <a:schemeClr val="dk1"/>
                </a:solidFill>
                <a:latin typeface="DM Sans"/>
                <a:ea typeface="DM Sans"/>
                <a:cs typeface="DM Sans"/>
                <a:sym typeface="DM Sans"/>
              </a:rPr>
              <a:t>CONCEPTOS</a:t>
            </a:r>
            <a:endParaRPr>
              <a:latin typeface="DM Sans"/>
              <a:ea typeface="DM Sans"/>
              <a:cs typeface="DM Sans"/>
              <a:sym typeface="DM Sans"/>
            </a:endParaRPr>
          </a:p>
        </p:txBody>
      </p:sp>
      <p:sp>
        <p:nvSpPr>
          <p:cNvPr id="132" name="Google Shape;132;p29"/>
          <p:cNvSpPr/>
          <p:nvPr/>
        </p:nvSpPr>
        <p:spPr>
          <a:xfrm>
            <a:off x="1316769" y="2437925"/>
            <a:ext cx="1596900" cy="580200"/>
          </a:xfrm>
          <a:prstGeom prst="rect">
            <a:avLst/>
          </a:prstGeom>
          <a:solidFill>
            <a:srgbClr val="393B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chemeClr val="lt1"/>
                </a:solidFill>
                <a:latin typeface="DM Sans"/>
                <a:ea typeface="DM Sans"/>
                <a:cs typeface="DM Sans"/>
                <a:sym typeface="DM Sans"/>
              </a:rPr>
              <a:t>Introducción a Deep Learning</a:t>
            </a:r>
            <a:endParaRPr sz="1200">
              <a:solidFill>
                <a:schemeClr val="lt1"/>
              </a:solidFill>
              <a:latin typeface="DM Sans"/>
              <a:ea typeface="DM Sans"/>
              <a:cs typeface="DM Sans"/>
              <a:sym typeface="DM Sans"/>
            </a:endParaRPr>
          </a:p>
        </p:txBody>
      </p:sp>
      <p:pic>
        <p:nvPicPr>
          <p:cNvPr id="133" name="Google Shape;133;p29"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sp>
        <p:nvSpPr>
          <p:cNvPr id="134" name="Google Shape;134;p29"/>
          <p:cNvSpPr/>
          <p:nvPr/>
        </p:nvSpPr>
        <p:spPr>
          <a:xfrm>
            <a:off x="5763455" y="744363"/>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000">
                <a:solidFill>
                  <a:srgbClr val="222222"/>
                </a:solidFill>
                <a:latin typeface="DM Sans"/>
                <a:ea typeface="DM Sans"/>
                <a:cs typeface="DM Sans"/>
                <a:sym typeface="DM Sans"/>
              </a:rPr>
              <a:t>Deep Learning</a:t>
            </a:r>
            <a:endParaRPr sz="1000">
              <a:solidFill>
                <a:srgbClr val="222222"/>
              </a:solidFill>
              <a:latin typeface="DM Sans"/>
              <a:ea typeface="DM Sans"/>
              <a:cs typeface="DM Sans"/>
              <a:sym typeface="DM Sans"/>
            </a:endParaRPr>
          </a:p>
        </p:txBody>
      </p:sp>
      <p:sp>
        <p:nvSpPr>
          <p:cNvPr id="135" name="Google Shape;135;p29"/>
          <p:cNvSpPr/>
          <p:nvPr/>
        </p:nvSpPr>
        <p:spPr>
          <a:xfrm>
            <a:off x="5763455" y="1343638"/>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000">
                <a:solidFill>
                  <a:srgbClr val="222222"/>
                </a:solidFill>
                <a:latin typeface="DM Sans"/>
                <a:ea typeface="DM Sans"/>
                <a:cs typeface="DM Sans"/>
                <a:sym typeface="DM Sans"/>
              </a:rPr>
              <a:t>Perceptrón y MLP</a:t>
            </a:r>
            <a:endParaRPr sz="1000">
              <a:solidFill>
                <a:srgbClr val="222222"/>
              </a:solidFill>
              <a:latin typeface="DM Sans"/>
              <a:ea typeface="DM Sans"/>
              <a:cs typeface="DM Sans"/>
              <a:sym typeface="DM Sans"/>
            </a:endParaRPr>
          </a:p>
        </p:txBody>
      </p:sp>
      <p:sp>
        <p:nvSpPr>
          <p:cNvPr id="136" name="Google Shape;136;p29"/>
          <p:cNvSpPr/>
          <p:nvPr/>
        </p:nvSpPr>
        <p:spPr>
          <a:xfrm>
            <a:off x="5763455" y="1974676"/>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000">
                <a:solidFill>
                  <a:srgbClr val="222222"/>
                </a:solidFill>
                <a:latin typeface="DM Sans"/>
                <a:ea typeface="DM Sans"/>
                <a:cs typeface="DM Sans"/>
                <a:sym typeface="DM Sans"/>
              </a:rPr>
              <a:t>CNN</a:t>
            </a:r>
            <a:endParaRPr sz="1000">
              <a:solidFill>
                <a:srgbClr val="222222"/>
              </a:solidFill>
              <a:latin typeface="DM Sans"/>
              <a:ea typeface="DM Sans"/>
              <a:cs typeface="DM Sans"/>
              <a:sym typeface="DM Sans"/>
            </a:endParaRPr>
          </a:p>
        </p:txBody>
      </p:sp>
      <p:sp>
        <p:nvSpPr>
          <p:cNvPr id="137" name="Google Shape;137;p29"/>
          <p:cNvSpPr/>
          <p:nvPr/>
        </p:nvSpPr>
        <p:spPr>
          <a:xfrm>
            <a:off x="5763475" y="2602925"/>
            <a:ext cx="1399200" cy="30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rgbClr val="222222"/>
                </a:solidFill>
                <a:latin typeface="DM Sans"/>
                <a:ea typeface="DM Sans"/>
                <a:cs typeface="DM Sans"/>
                <a:sym typeface="DM Sans"/>
              </a:rPr>
              <a:t>RNN</a:t>
            </a:r>
            <a:endParaRPr sz="1100">
              <a:solidFill>
                <a:srgbClr val="222222"/>
              </a:solidFill>
              <a:latin typeface="DM Sans"/>
              <a:ea typeface="DM Sans"/>
              <a:cs typeface="DM Sans"/>
              <a:sym typeface="DM Sans"/>
            </a:endParaRPr>
          </a:p>
        </p:txBody>
      </p:sp>
      <p:sp>
        <p:nvSpPr>
          <p:cNvPr id="138" name="Google Shape;138;p29"/>
          <p:cNvSpPr/>
          <p:nvPr/>
        </p:nvSpPr>
        <p:spPr>
          <a:xfrm>
            <a:off x="5763450" y="3250375"/>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rgbClr val="222222"/>
                </a:solidFill>
                <a:latin typeface="DM Sans"/>
                <a:ea typeface="DM Sans"/>
                <a:cs typeface="DM Sans"/>
                <a:sym typeface="DM Sans"/>
              </a:rPr>
              <a:t>Industrias</a:t>
            </a:r>
            <a:endParaRPr sz="1100">
              <a:solidFill>
                <a:srgbClr val="222222"/>
              </a:solidFill>
              <a:latin typeface="DM Sans"/>
              <a:ea typeface="DM Sans"/>
              <a:cs typeface="DM Sans"/>
              <a:sym typeface="DM Sans"/>
            </a:endParaRPr>
          </a:p>
        </p:txBody>
      </p:sp>
      <p:sp>
        <p:nvSpPr>
          <p:cNvPr id="139" name="Google Shape;139;p29"/>
          <p:cNvSpPr/>
          <p:nvPr/>
        </p:nvSpPr>
        <p:spPr>
          <a:xfrm>
            <a:off x="5763450" y="3867804"/>
            <a:ext cx="1399200" cy="3711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rgbClr val="222222"/>
                </a:solidFill>
                <a:latin typeface="DM Sans"/>
                <a:ea typeface="DM Sans"/>
                <a:cs typeface="DM Sans"/>
                <a:sym typeface="DM Sans"/>
              </a:rPr>
              <a:t>Ejemplos de aplicación</a:t>
            </a:r>
            <a:endParaRPr sz="1100">
              <a:solidFill>
                <a:srgbClr val="222222"/>
              </a:solidFill>
              <a:latin typeface="DM Sans"/>
              <a:ea typeface="DM Sans"/>
              <a:cs typeface="DM Sans"/>
              <a:sym typeface="DM Sans"/>
            </a:endParaRPr>
          </a:p>
        </p:txBody>
      </p:sp>
      <p:cxnSp>
        <p:nvCxnSpPr>
          <p:cNvPr id="140" name="Google Shape;140;p29"/>
          <p:cNvCxnSpPr>
            <a:stCxn id="132" idx="3"/>
            <a:endCxn id="134" idx="1"/>
          </p:cNvCxnSpPr>
          <p:nvPr/>
        </p:nvCxnSpPr>
        <p:spPr>
          <a:xfrm flipH="1" rot="10800000">
            <a:off x="2913669" y="879725"/>
            <a:ext cx="2849700" cy="1848300"/>
          </a:xfrm>
          <a:prstGeom prst="bentConnector3">
            <a:avLst>
              <a:gd fmla="val 50002" name="adj1"/>
            </a:avLst>
          </a:prstGeom>
          <a:noFill/>
          <a:ln cap="flat" cmpd="sng" w="9525">
            <a:solidFill>
              <a:srgbClr val="CCCCCC"/>
            </a:solidFill>
            <a:prstDash val="solid"/>
            <a:round/>
            <a:headEnd len="med" w="med" type="none"/>
            <a:tailEnd len="med" w="med" type="oval"/>
          </a:ln>
        </p:spPr>
      </p:cxnSp>
      <p:cxnSp>
        <p:nvCxnSpPr>
          <p:cNvPr id="141" name="Google Shape;141;p29"/>
          <p:cNvCxnSpPr>
            <a:stCxn id="132" idx="3"/>
            <a:endCxn id="135" idx="1"/>
          </p:cNvCxnSpPr>
          <p:nvPr/>
        </p:nvCxnSpPr>
        <p:spPr>
          <a:xfrm flipH="1" rot="10800000">
            <a:off x="2913669" y="1478825"/>
            <a:ext cx="2849700" cy="1249200"/>
          </a:xfrm>
          <a:prstGeom prst="bentConnector3">
            <a:avLst>
              <a:gd fmla="val 50002" name="adj1"/>
            </a:avLst>
          </a:prstGeom>
          <a:noFill/>
          <a:ln cap="flat" cmpd="sng" w="9525">
            <a:solidFill>
              <a:srgbClr val="CCCCCC"/>
            </a:solidFill>
            <a:prstDash val="solid"/>
            <a:round/>
            <a:headEnd len="med" w="med" type="none"/>
            <a:tailEnd len="med" w="med" type="oval"/>
          </a:ln>
        </p:spPr>
      </p:cxnSp>
      <p:cxnSp>
        <p:nvCxnSpPr>
          <p:cNvPr id="142" name="Google Shape;142;p29"/>
          <p:cNvCxnSpPr>
            <a:stCxn id="132" idx="3"/>
            <a:endCxn id="136" idx="1"/>
          </p:cNvCxnSpPr>
          <p:nvPr/>
        </p:nvCxnSpPr>
        <p:spPr>
          <a:xfrm flipH="1" rot="10800000">
            <a:off x="2913669" y="2110025"/>
            <a:ext cx="2849700" cy="618000"/>
          </a:xfrm>
          <a:prstGeom prst="bentConnector3">
            <a:avLst>
              <a:gd fmla="val 50002" name="adj1"/>
            </a:avLst>
          </a:prstGeom>
          <a:noFill/>
          <a:ln cap="flat" cmpd="sng" w="9525">
            <a:solidFill>
              <a:srgbClr val="CCCCCC"/>
            </a:solidFill>
            <a:prstDash val="solid"/>
            <a:round/>
            <a:headEnd len="med" w="med" type="none"/>
            <a:tailEnd len="med" w="med" type="oval"/>
          </a:ln>
        </p:spPr>
      </p:cxnSp>
      <p:cxnSp>
        <p:nvCxnSpPr>
          <p:cNvPr id="143" name="Google Shape;143;p29"/>
          <p:cNvCxnSpPr>
            <a:stCxn id="132" idx="3"/>
            <a:endCxn id="137" idx="1"/>
          </p:cNvCxnSpPr>
          <p:nvPr/>
        </p:nvCxnSpPr>
        <p:spPr>
          <a:xfrm>
            <a:off x="2913669" y="2728025"/>
            <a:ext cx="2849700" cy="25200"/>
          </a:xfrm>
          <a:prstGeom prst="bentConnector3">
            <a:avLst>
              <a:gd fmla="val 50002" name="adj1"/>
            </a:avLst>
          </a:prstGeom>
          <a:noFill/>
          <a:ln cap="flat" cmpd="sng" w="9525">
            <a:solidFill>
              <a:srgbClr val="CCCCCC"/>
            </a:solidFill>
            <a:prstDash val="solid"/>
            <a:round/>
            <a:headEnd len="med" w="med" type="none"/>
            <a:tailEnd len="med" w="med" type="oval"/>
          </a:ln>
        </p:spPr>
      </p:cxnSp>
      <p:cxnSp>
        <p:nvCxnSpPr>
          <p:cNvPr id="144" name="Google Shape;144;p29"/>
          <p:cNvCxnSpPr>
            <a:stCxn id="132" idx="3"/>
            <a:endCxn id="138" idx="1"/>
          </p:cNvCxnSpPr>
          <p:nvPr/>
        </p:nvCxnSpPr>
        <p:spPr>
          <a:xfrm>
            <a:off x="2913669" y="2728025"/>
            <a:ext cx="2849700" cy="657600"/>
          </a:xfrm>
          <a:prstGeom prst="bentConnector3">
            <a:avLst>
              <a:gd fmla="val 50001" name="adj1"/>
            </a:avLst>
          </a:prstGeom>
          <a:noFill/>
          <a:ln cap="flat" cmpd="sng" w="9525">
            <a:solidFill>
              <a:srgbClr val="CCCCCC"/>
            </a:solidFill>
            <a:prstDash val="solid"/>
            <a:round/>
            <a:headEnd len="med" w="med" type="none"/>
            <a:tailEnd len="med" w="med" type="oval"/>
          </a:ln>
        </p:spPr>
      </p:cxnSp>
      <p:cxnSp>
        <p:nvCxnSpPr>
          <p:cNvPr id="145" name="Google Shape;145;p29"/>
          <p:cNvCxnSpPr>
            <a:stCxn id="132" idx="3"/>
            <a:endCxn id="139" idx="1"/>
          </p:cNvCxnSpPr>
          <p:nvPr/>
        </p:nvCxnSpPr>
        <p:spPr>
          <a:xfrm>
            <a:off x="2913669" y="2728025"/>
            <a:ext cx="2849700" cy="1325400"/>
          </a:xfrm>
          <a:prstGeom prst="bentConnector3">
            <a:avLst>
              <a:gd fmla="val 50001" name="adj1"/>
            </a:avLst>
          </a:prstGeom>
          <a:noFill/>
          <a:ln cap="flat" cmpd="sng" w="9525">
            <a:solidFill>
              <a:srgbClr val="CCCCCC"/>
            </a:solidFill>
            <a:prstDash val="solid"/>
            <a:round/>
            <a:headEnd len="med" w="med" type="none"/>
            <a:tailEnd len="med" w="med" type="oval"/>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grpSp>
        <p:nvGrpSpPr>
          <p:cNvPr id="531" name="Google Shape;531;p74"/>
          <p:cNvGrpSpPr/>
          <p:nvPr/>
        </p:nvGrpSpPr>
        <p:grpSpPr>
          <a:xfrm>
            <a:off x="473370" y="619431"/>
            <a:ext cx="738905" cy="738905"/>
            <a:chOff x="575612" y="1950748"/>
            <a:chExt cx="431100" cy="431100"/>
          </a:xfrm>
        </p:grpSpPr>
        <p:sp>
          <p:nvSpPr>
            <p:cNvPr id="532" name="Google Shape;532;p74"/>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3" name="Google Shape;533;p74"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534" name="Google Shape;534;p74"/>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535" name="Google Shape;535;p74"/>
          <p:cNvSpPr txBox="1"/>
          <p:nvPr/>
        </p:nvSpPr>
        <p:spPr>
          <a:xfrm>
            <a:off x="501450" y="1324950"/>
            <a:ext cx="81411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3000">
                <a:solidFill>
                  <a:srgbClr val="B7B7B7"/>
                </a:solidFill>
                <a:latin typeface="DM Sans"/>
                <a:ea typeface="DM Sans"/>
                <a:cs typeface="DM Sans"/>
                <a:sym typeface="DM Sans"/>
              </a:rPr>
              <a:t>Falso</a:t>
            </a:r>
            <a:r>
              <a:rPr lang="es" sz="3000">
                <a:solidFill>
                  <a:srgbClr val="B7B7B7"/>
                </a:solidFill>
                <a:latin typeface="DM Sans"/>
                <a:ea typeface="DM Sans"/>
                <a:cs typeface="DM Sans"/>
                <a:sym typeface="DM Sans"/>
              </a:rPr>
              <a:t>, no siempre se disminuye el error en el entrenamiento al aumentar las capas de una red neuronal, muchas veces se puede generar overfitting al aumentar las capas</a:t>
            </a:r>
            <a:endParaRPr sz="3000">
              <a:solidFill>
                <a:srgbClr val="B7B7B7"/>
              </a:solidFill>
              <a:latin typeface="DM Sans"/>
              <a:ea typeface="DM Sans"/>
              <a:cs typeface="DM Sans"/>
              <a:sym typeface="DM Sans"/>
            </a:endParaRPr>
          </a:p>
        </p:txBody>
      </p:sp>
      <p:sp>
        <p:nvSpPr>
          <p:cNvPr id="536" name="Google Shape;536;p74"/>
          <p:cNvSpPr txBox="1"/>
          <p:nvPr/>
        </p:nvSpPr>
        <p:spPr>
          <a:xfrm>
            <a:off x="629725" y="400740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83AEFB"/>
                </a:solidFill>
                <a:latin typeface="DM Sans"/>
                <a:ea typeface="DM Sans"/>
                <a:cs typeface="DM Sans"/>
                <a:sym typeface="DM Sans"/>
              </a:rPr>
              <a:t>Contesta en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75"/>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83AEFB"/>
                </a:solidFill>
                <a:latin typeface="DM Sans"/>
                <a:ea typeface="DM Sans"/>
                <a:cs typeface="DM Sans"/>
                <a:sym typeface="DM Sans"/>
              </a:rPr>
              <a:t>Redes neuronales Convolucionales (CNN)</a:t>
            </a:r>
            <a:endParaRPr b="1" sz="4000">
              <a:solidFill>
                <a:srgbClr val="83AEFB"/>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7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Definición</a:t>
            </a:r>
            <a:endParaRPr b="1" sz="4000">
              <a:solidFill>
                <a:schemeClr val="dk1"/>
              </a:solidFill>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7"/>
          <p:cNvSpPr txBox="1"/>
          <p:nvPr/>
        </p:nvSpPr>
        <p:spPr>
          <a:xfrm>
            <a:off x="473350" y="468000"/>
            <a:ext cx="8141100" cy="5865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2900">
                <a:solidFill>
                  <a:schemeClr val="dk1"/>
                </a:solidFill>
                <a:latin typeface="DM Sans"/>
                <a:ea typeface="DM Sans"/>
                <a:cs typeface="DM Sans"/>
                <a:sym typeface="DM Sans"/>
              </a:rPr>
              <a:t>Redes neuronales convolucionales (CNN)</a:t>
            </a:r>
            <a:endParaRPr b="1" i="0" sz="2900" u="none" cap="none" strike="noStrike">
              <a:solidFill>
                <a:schemeClr val="dk1"/>
              </a:solidFill>
              <a:latin typeface="DM Sans"/>
              <a:ea typeface="DM Sans"/>
              <a:cs typeface="DM Sans"/>
              <a:sym typeface="DM Sans"/>
            </a:endParaRPr>
          </a:p>
        </p:txBody>
      </p:sp>
      <p:sp>
        <p:nvSpPr>
          <p:cNvPr id="552" name="Google Shape;552;p77"/>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53" name="Google Shape;553;p77"/>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54" name="Google Shape;554;p77"/>
          <p:cNvSpPr txBox="1"/>
          <p:nvPr/>
        </p:nvSpPr>
        <p:spPr>
          <a:xfrm>
            <a:off x="581500" y="1057575"/>
            <a:ext cx="7924800" cy="1417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800">
                <a:solidFill>
                  <a:srgbClr val="151515"/>
                </a:solidFill>
                <a:highlight>
                  <a:srgbClr val="FFFFFF"/>
                </a:highlight>
                <a:latin typeface="DM Sans"/>
                <a:ea typeface="DM Sans"/>
                <a:cs typeface="DM Sans"/>
                <a:sym typeface="DM Sans"/>
              </a:rPr>
              <a:t>Una red neuronal convolucional (CNN por sus siglas en inglés) es un tipo de red neuronal artificial (ANN) utilizada en el reconocimiento y procesamiento de imágenes que está diseñada específicamente para procesar datos en píxeles.</a:t>
            </a:r>
            <a:endParaRPr sz="1800">
              <a:solidFill>
                <a:srgbClr val="151515"/>
              </a:solidFill>
              <a:highlight>
                <a:srgbClr val="FFFFFF"/>
              </a:highlight>
              <a:latin typeface="DM Sans"/>
              <a:ea typeface="DM Sans"/>
              <a:cs typeface="DM Sans"/>
              <a:sym typeface="DM Sans"/>
            </a:endParaRPr>
          </a:p>
        </p:txBody>
      </p:sp>
      <p:pic>
        <p:nvPicPr>
          <p:cNvPr id="555" name="Google Shape;555;p77"/>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556" name="Google Shape;556;p77"/>
          <p:cNvPicPr preferRelativeResize="0"/>
          <p:nvPr/>
        </p:nvPicPr>
        <p:blipFill>
          <a:blip r:embed="rId4">
            <a:alphaModFix/>
          </a:blip>
          <a:stretch>
            <a:fillRect/>
          </a:stretch>
        </p:blipFill>
        <p:spPr>
          <a:xfrm>
            <a:off x="1202824" y="2350649"/>
            <a:ext cx="5976424" cy="21313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78"/>
          <p:cNvSpPr txBox="1"/>
          <p:nvPr/>
        </p:nvSpPr>
        <p:spPr>
          <a:xfrm>
            <a:off x="473350" y="468000"/>
            <a:ext cx="8141100" cy="5865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2900">
                <a:solidFill>
                  <a:schemeClr val="dk1"/>
                </a:solidFill>
                <a:latin typeface="DM Sans"/>
                <a:ea typeface="DM Sans"/>
                <a:cs typeface="DM Sans"/>
                <a:sym typeface="DM Sans"/>
              </a:rPr>
              <a:t>Redes neuronales convolucionales (CNN)</a:t>
            </a:r>
            <a:endParaRPr b="1" i="0" sz="2900" u="none" cap="none" strike="noStrike">
              <a:solidFill>
                <a:schemeClr val="dk1"/>
              </a:solidFill>
              <a:latin typeface="DM Sans"/>
              <a:ea typeface="DM Sans"/>
              <a:cs typeface="DM Sans"/>
              <a:sym typeface="DM Sans"/>
            </a:endParaRPr>
          </a:p>
        </p:txBody>
      </p:sp>
      <p:sp>
        <p:nvSpPr>
          <p:cNvPr id="562" name="Google Shape;562;p78"/>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63" name="Google Shape;563;p78"/>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64" name="Google Shape;564;p78"/>
          <p:cNvSpPr txBox="1"/>
          <p:nvPr/>
        </p:nvSpPr>
        <p:spPr>
          <a:xfrm>
            <a:off x="560350" y="1225650"/>
            <a:ext cx="4989000" cy="2692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800">
                <a:solidFill>
                  <a:srgbClr val="151515"/>
                </a:solidFill>
                <a:highlight>
                  <a:srgbClr val="FFFFFF"/>
                </a:highlight>
                <a:latin typeface="DM Sans"/>
                <a:ea typeface="DM Sans"/>
                <a:cs typeface="DM Sans"/>
                <a:sym typeface="DM Sans"/>
              </a:rPr>
              <a:t>Las CNN son una herramienta potente para el procesamiento de imágenes que utilizan el aprendizaje profundo para realizar tareas tanto generativas como descriptivas (computer vision) que incluyen por ejemplo el reconocimiento de imágenes y videos, junto con sistemas de recomendación y procesamiento de lenguaje natural (NLP).</a:t>
            </a:r>
            <a:endParaRPr sz="1800">
              <a:solidFill>
                <a:srgbClr val="151515"/>
              </a:solidFill>
              <a:highlight>
                <a:srgbClr val="FFFFFF"/>
              </a:highlight>
              <a:latin typeface="DM Sans"/>
              <a:ea typeface="DM Sans"/>
              <a:cs typeface="DM Sans"/>
              <a:sym typeface="DM Sans"/>
            </a:endParaRPr>
          </a:p>
        </p:txBody>
      </p:sp>
      <p:pic>
        <p:nvPicPr>
          <p:cNvPr id="565" name="Google Shape;565;p78"/>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566" name="Google Shape;566;p78"/>
          <p:cNvPicPr preferRelativeResize="0"/>
          <p:nvPr/>
        </p:nvPicPr>
        <p:blipFill>
          <a:blip r:embed="rId4">
            <a:alphaModFix/>
          </a:blip>
          <a:stretch>
            <a:fillRect/>
          </a:stretch>
        </p:blipFill>
        <p:spPr>
          <a:xfrm>
            <a:off x="5614313" y="1225650"/>
            <a:ext cx="2872275" cy="28722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7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Origen</a:t>
            </a:r>
            <a:endParaRPr b="1" sz="4000">
              <a:solidFill>
                <a:schemeClr val="dk1"/>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80"/>
          <p:cNvSpPr txBox="1"/>
          <p:nvPr/>
        </p:nvSpPr>
        <p:spPr>
          <a:xfrm>
            <a:off x="473350" y="468000"/>
            <a:ext cx="8141100" cy="5865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2900">
                <a:solidFill>
                  <a:schemeClr val="dk1"/>
                </a:solidFill>
                <a:latin typeface="DM Sans"/>
                <a:ea typeface="DM Sans"/>
                <a:cs typeface="DM Sans"/>
                <a:sym typeface="DM Sans"/>
              </a:rPr>
              <a:t>Origen</a:t>
            </a:r>
            <a:endParaRPr b="1" i="0" sz="2900" u="none" cap="none" strike="noStrike">
              <a:solidFill>
                <a:schemeClr val="dk1"/>
              </a:solidFill>
              <a:latin typeface="DM Sans"/>
              <a:ea typeface="DM Sans"/>
              <a:cs typeface="DM Sans"/>
              <a:sym typeface="DM Sans"/>
            </a:endParaRPr>
          </a:p>
        </p:txBody>
      </p:sp>
      <p:sp>
        <p:nvSpPr>
          <p:cNvPr id="577" name="Google Shape;577;p80"/>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78" name="Google Shape;578;p80"/>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79" name="Google Shape;579;p80"/>
          <p:cNvSpPr txBox="1"/>
          <p:nvPr/>
        </p:nvSpPr>
        <p:spPr>
          <a:xfrm>
            <a:off x="567600" y="1162150"/>
            <a:ext cx="8008800" cy="10989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800">
                <a:solidFill>
                  <a:srgbClr val="151515"/>
                </a:solidFill>
                <a:highlight>
                  <a:srgbClr val="FFFFFF"/>
                </a:highlight>
                <a:latin typeface="DM Sans"/>
                <a:ea typeface="DM Sans"/>
                <a:cs typeface="DM Sans"/>
                <a:sym typeface="DM Sans"/>
              </a:rPr>
              <a:t>Las CNN en realidad se originaron con el diseño de </a:t>
            </a:r>
            <a:r>
              <a:rPr b="1" lang="es" sz="1800">
                <a:solidFill>
                  <a:srgbClr val="151515"/>
                </a:solidFill>
                <a:highlight>
                  <a:srgbClr val="FFFFFF"/>
                </a:highlight>
                <a:latin typeface="DM Sans"/>
                <a:ea typeface="DM Sans"/>
                <a:cs typeface="DM Sans"/>
                <a:sym typeface="DM Sans"/>
              </a:rPr>
              <a:t>LeNet</a:t>
            </a:r>
            <a:r>
              <a:rPr lang="es" sz="1800">
                <a:solidFill>
                  <a:srgbClr val="151515"/>
                </a:solidFill>
                <a:highlight>
                  <a:srgbClr val="FFFFFF"/>
                </a:highlight>
                <a:latin typeface="DM Sans"/>
                <a:ea typeface="DM Sans"/>
                <a:cs typeface="DM Sans"/>
                <a:sym typeface="DM Sans"/>
              </a:rPr>
              <a:t> por Yann LeCun entre 1989 y 1998 para la tarea de reconocimiento de dígitos escritos a mano.</a:t>
            </a:r>
            <a:endParaRPr sz="1800">
              <a:solidFill>
                <a:srgbClr val="151515"/>
              </a:solidFill>
              <a:highlight>
                <a:srgbClr val="FFFFFF"/>
              </a:highlight>
              <a:latin typeface="DM Sans"/>
              <a:ea typeface="DM Sans"/>
              <a:cs typeface="DM Sans"/>
              <a:sym typeface="DM Sans"/>
            </a:endParaRPr>
          </a:p>
        </p:txBody>
      </p:sp>
      <p:pic>
        <p:nvPicPr>
          <p:cNvPr id="580" name="Google Shape;580;p80"/>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581" name="Google Shape;581;p80"/>
          <p:cNvPicPr preferRelativeResize="0"/>
          <p:nvPr/>
        </p:nvPicPr>
        <p:blipFill rotWithShape="1">
          <a:blip r:embed="rId4">
            <a:alphaModFix/>
          </a:blip>
          <a:srcRect b="0" l="0" r="0" t="4997"/>
          <a:stretch/>
        </p:blipFill>
        <p:spPr>
          <a:xfrm>
            <a:off x="856200" y="2212250"/>
            <a:ext cx="7268501" cy="21850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81"/>
          <p:cNvSpPr txBox="1"/>
          <p:nvPr/>
        </p:nvSpPr>
        <p:spPr>
          <a:xfrm>
            <a:off x="473350" y="468000"/>
            <a:ext cx="8141100" cy="5865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2900">
                <a:solidFill>
                  <a:schemeClr val="dk1"/>
                </a:solidFill>
                <a:latin typeface="DM Sans"/>
                <a:ea typeface="DM Sans"/>
                <a:cs typeface="DM Sans"/>
                <a:sym typeface="DM Sans"/>
              </a:rPr>
              <a:t>Origen</a:t>
            </a:r>
            <a:endParaRPr b="1" i="0" sz="2900" u="none" cap="none" strike="noStrike">
              <a:solidFill>
                <a:schemeClr val="dk1"/>
              </a:solidFill>
              <a:latin typeface="DM Sans"/>
              <a:ea typeface="DM Sans"/>
              <a:cs typeface="DM Sans"/>
              <a:sym typeface="DM Sans"/>
            </a:endParaRPr>
          </a:p>
        </p:txBody>
      </p:sp>
      <p:sp>
        <p:nvSpPr>
          <p:cNvPr id="587" name="Google Shape;587;p81"/>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88" name="Google Shape;588;p81"/>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89" name="Google Shape;589;p81"/>
          <p:cNvSpPr txBox="1"/>
          <p:nvPr/>
        </p:nvSpPr>
        <p:spPr>
          <a:xfrm>
            <a:off x="560350" y="1068300"/>
            <a:ext cx="4791600" cy="33294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800">
                <a:solidFill>
                  <a:srgbClr val="151515"/>
                </a:solidFill>
                <a:highlight>
                  <a:srgbClr val="FFFFFF"/>
                </a:highlight>
                <a:latin typeface="DM Sans"/>
                <a:ea typeface="DM Sans"/>
                <a:cs typeface="DM Sans"/>
                <a:sym typeface="DM Sans"/>
              </a:rPr>
              <a:t>El mérito de las arquitecturas más nuevas de las CNN se debe al desafío sobre ImageNet denominado "Imagenet Large scale visual recognition challenge (ILSVRC)". Se inició en 2010, lo que condujo a un esfuerzo significativo entre los investigadores para comparar sus modelos de aprendizaje automático y computer vision, en particular para la clasificación de imágenes</a:t>
            </a:r>
            <a:endParaRPr sz="1800">
              <a:solidFill>
                <a:srgbClr val="151515"/>
              </a:solidFill>
              <a:highlight>
                <a:srgbClr val="FFFFFF"/>
              </a:highlight>
              <a:latin typeface="DM Sans"/>
              <a:ea typeface="DM Sans"/>
              <a:cs typeface="DM Sans"/>
              <a:sym typeface="DM Sans"/>
            </a:endParaRPr>
          </a:p>
        </p:txBody>
      </p:sp>
      <p:pic>
        <p:nvPicPr>
          <p:cNvPr id="590" name="Google Shape;590;p81"/>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591" name="Google Shape;591;p81"/>
          <p:cNvPicPr preferRelativeResize="0"/>
          <p:nvPr/>
        </p:nvPicPr>
        <p:blipFill>
          <a:blip r:embed="rId4">
            <a:alphaModFix/>
          </a:blip>
          <a:stretch>
            <a:fillRect/>
          </a:stretch>
        </p:blipFill>
        <p:spPr>
          <a:xfrm>
            <a:off x="5419675" y="1247488"/>
            <a:ext cx="2872275" cy="28722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82"/>
          <p:cNvSpPr txBox="1"/>
          <p:nvPr/>
        </p:nvSpPr>
        <p:spPr>
          <a:xfrm>
            <a:off x="473350" y="468000"/>
            <a:ext cx="8141100" cy="5865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2900">
                <a:solidFill>
                  <a:schemeClr val="dk1"/>
                </a:solidFill>
                <a:latin typeface="DM Sans"/>
                <a:ea typeface="DM Sans"/>
                <a:cs typeface="DM Sans"/>
                <a:sym typeface="DM Sans"/>
              </a:rPr>
              <a:t>Origen</a:t>
            </a:r>
            <a:endParaRPr b="1" i="0" sz="2900" u="none" cap="none" strike="noStrike">
              <a:solidFill>
                <a:schemeClr val="dk1"/>
              </a:solidFill>
              <a:latin typeface="DM Sans"/>
              <a:ea typeface="DM Sans"/>
              <a:cs typeface="DM Sans"/>
              <a:sym typeface="DM Sans"/>
            </a:endParaRPr>
          </a:p>
        </p:txBody>
      </p:sp>
      <p:sp>
        <p:nvSpPr>
          <p:cNvPr id="597" name="Google Shape;597;p82"/>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98" name="Google Shape;598;p82"/>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99" name="Google Shape;599;p82"/>
          <p:cNvSpPr txBox="1"/>
          <p:nvPr/>
        </p:nvSpPr>
        <p:spPr>
          <a:xfrm>
            <a:off x="560350" y="1026300"/>
            <a:ext cx="4791600" cy="34557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700">
                <a:solidFill>
                  <a:srgbClr val="151515"/>
                </a:solidFill>
                <a:highlight>
                  <a:srgbClr val="FFFFFF"/>
                </a:highlight>
                <a:latin typeface="DM Sans"/>
                <a:ea typeface="DM Sans"/>
                <a:cs typeface="DM Sans"/>
                <a:sym typeface="DM Sans"/>
              </a:rPr>
              <a:t>Después</a:t>
            </a:r>
            <a:r>
              <a:rPr lang="es" sz="1700">
                <a:solidFill>
                  <a:srgbClr val="151515"/>
                </a:solidFill>
                <a:highlight>
                  <a:srgbClr val="FFFFFF"/>
                </a:highlight>
                <a:latin typeface="DM Sans"/>
                <a:ea typeface="DM Sans"/>
                <a:cs typeface="DM Sans"/>
                <a:sym typeface="DM Sans"/>
              </a:rPr>
              <a:t> de esto se desarrollaron diversos modelos con el paso del tiempo que obtuvieron muy buenos resultados en la clasificación de Imagenet:</a:t>
            </a:r>
            <a:endParaRPr sz="1700">
              <a:solidFill>
                <a:srgbClr val="151515"/>
              </a:solidFill>
              <a:highlight>
                <a:srgbClr val="FFFFFF"/>
              </a:highlight>
              <a:latin typeface="DM Sans"/>
              <a:ea typeface="DM Sans"/>
              <a:cs typeface="DM Sans"/>
              <a:sym typeface="DM Sans"/>
            </a:endParaRPr>
          </a:p>
          <a:p>
            <a:pPr indent="-336550" lvl="0" marL="457200" rtl="0" algn="l">
              <a:lnSpc>
                <a:spcPct val="115000"/>
              </a:lnSpc>
              <a:spcBef>
                <a:spcPts val="0"/>
              </a:spcBef>
              <a:spcAft>
                <a:spcPts val="0"/>
              </a:spcAft>
              <a:buClr>
                <a:srgbClr val="151515"/>
              </a:buClr>
              <a:buSzPts val="1700"/>
              <a:buFont typeface="DM Sans"/>
              <a:buAutoNum type="arabicPeriod"/>
            </a:pPr>
            <a:r>
              <a:rPr lang="es" sz="1700">
                <a:solidFill>
                  <a:srgbClr val="151515"/>
                </a:solidFill>
                <a:highlight>
                  <a:srgbClr val="FFFFFF"/>
                </a:highlight>
                <a:latin typeface="DM Sans"/>
                <a:ea typeface="DM Sans"/>
                <a:cs typeface="DM Sans"/>
                <a:sym typeface="DM Sans"/>
              </a:rPr>
              <a:t>AlexNet (2012) Alex Krizhevsky y Geoffrey Hinton</a:t>
            </a:r>
            <a:endParaRPr sz="1700">
              <a:solidFill>
                <a:srgbClr val="151515"/>
              </a:solidFill>
              <a:highlight>
                <a:srgbClr val="FFFFFF"/>
              </a:highlight>
              <a:latin typeface="DM Sans"/>
              <a:ea typeface="DM Sans"/>
              <a:cs typeface="DM Sans"/>
              <a:sym typeface="DM Sans"/>
            </a:endParaRPr>
          </a:p>
          <a:p>
            <a:pPr indent="-336550" lvl="0" marL="457200" rtl="0" algn="l">
              <a:lnSpc>
                <a:spcPct val="115000"/>
              </a:lnSpc>
              <a:spcBef>
                <a:spcPts val="0"/>
              </a:spcBef>
              <a:spcAft>
                <a:spcPts val="0"/>
              </a:spcAft>
              <a:buClr>
                <a:srgbClr val="151515"/>
              </a:buClr>
              <a:buSzPts val="1700"/>
              <a:buFont typeface="DM Sans"/>
              <a:buAutoNum type="arabicPeriod"/>
            </a:pPr>
            <a:r>
              <a:rPr lang="es" sz="1700">
                <a:solidFill>
                  <a:srgbClr val="151515"/>
                </a:solidFill>
                <a:highlight>
                  <a:srgbClr val="FFFFFF"/>
                </a:highlight>
                <a:latin typeface="DM Sans"/>
                <a:ea typeface="DM Sans"/>
                <a:cs typeface="DM Sans"/>
                <a:sym typeface="DM Sans"/>
              </a:rPr>
              <a:t>ZFNet (2013) Zeiler y Fergus</a:t>
            </a:r>
            <a:endParaRPr sz="1700">
              <a:solidFill>
                <a:srgbClr val="151515"/>
              </a:solidFill>
              <a:highlight>
                <a:srgbClr val="FFFFFF"/>
              </a:highlight>
              <a:latin typeface="DM Sans"/>
              <a:ea typeface="DM Sans"/>
              <a:cs typeface="DM Sans"/>
              <a:sym typeface="DM Sans"/>
            </a:endParaRPr>
          </a:p>
          <a:p>
            <a:pPr indent="-336550" lvl="0" marL="457200" rtl="0" algn="l">
              <a:lnSpc>
                <a:spcPct val="115000"/>
              </a:lnSpc>
              <a:spcBef>
                <a:spcPts val="0"/>
              </a:spcBef>
              <a:spcAft>
                <a:spcPts val="0"/>
              </a:spcAft>
              <a:buClr>
                <a:srgbClr val="151515"/>
              </a:buClr>
              <a:buSzPts val="1700"/>
              <a:buFont typeface="DM Sans"/>
              <a:buAutoNum type="arabicPeriod"/>
            </a:pPr>
            <a:r>
              <a:rPr lang="es" sz="1700">
                <a:solidFill>
                  <a:srgbClr val="151515"/>
                </a:solidFill>
                <a:highlight>
                  <a:srgbClr val="FFFFFF"/>
                </a:highlight>
                <a:latin typeface="DM Sans"/>
                <a:ea typeface="DM Sans"/>
                <a:cs typeface="DM Sans"/>
                <a:sym typeface="DM Sans"/>
              </a:rPr>
              <a:t>VGGNet (2014) Visual Geometry Group de Oxford</a:t>
            </a:r>
            <a:endParaRPr sz="1700">
              <a:solidFill>
                <a:srgbClr val="151515"/>
              </a:solidFill>
              <a:highlight>
                <a:srgbClr val="FFFFFF"/>
              </a:highlight>
              <a:latin typeface="DM Sans"/>
              <a:ea typeface="DM Sans"/>
              <a:cs typeface="DM Sans"/>
              <a:sym typeface="DM Sans"/>
            </a:endParaRPr>
          </a:p>
          <a:p>
            <a:pPr indent="-336550" lvl="0" marL="457200" rtl="0" algn="l">
              <a:lnSpc>
                <a:spcPct val="115000"/>
              </a:lnSpc>
              <a:spcBef>
                <a:spcPts val="0"/>
              </a:spcBef>
              <a:spcAft>
                <a:spcPts val="0"/>
              </a:spcAft>
              <a:buClr>
                <a:srgbClr val="151515"/>
              </a:buClr>
              <a:buSzPts val="1700"/>
              <a:buFont typeface="DM Sans"/>
              <a:buAutoNum type="arabicPeriod"/>
            </a:pPr>
            <a:r>
              <a:rPr lang="es" sz="1700">
                <a:solidFill>
                  <a:srgbClr val="151515"/>
                </a:solidFill>
                <a:highlight>
                  <a:srgbClr val="FFFFFF"/>
                </a:highlight>
                <a:latin typeface="DM Sans"/>
                <a:ea typeface="DM Sans"/>
                <a:cs typeface="DM Sans"/>
                <a:sym typeface="DM Sans"/>
              </a:rPr>
              <a:t>GoogLeNet (2014) </a:t>
            </a:r>
            <a:endParaRPr sz="1700">
              <a:solidFill>
                <a:srgbClr val="151515"/>
              </a:solidFill>
              <a:highlight>
                <a:srgbClr val="FFFFFF"/>
              </a:highlight>
              <a:latin typeface="DM Sans"/>
              <a:ea typeface="DM Sans"/>
              <a:cs typeface="DM Sans"/>
              <a:sym typeface="DM Sans"/>
            </a:endParaRPr>
          </a:p>
          <a:p>
            <a:pPr indent="-336550" lvl="0" marL="457200" rtl="0" algn="l">
              <a:lnSpc>
                <a:spcPct val="115000"/>
              </a:lnSpc>
              <a:spcBef>
                <a:spcPts val="0"/>
              </a:spcBef>
              <a:spcAft>
                <a:spcPts val="0"/>
              </a:spcAft>
              <a:buClr>
                <a:srgbClr val="151515"/>
              </a:buClr>
              <a:buSzPts val="1700"/>
              <a:buFont typeface="DM Sans"/>
              <a:buAutoNum type="arabicPeriod"/>
            </a:pPr>
            <a:r>
              <a:rPr lang="es" sz="1700">
                <a:solidFill>
                  <a:srgbClr val="151515"/>
                </a:solidFill>
                <a:highlight>
                  <a:srgbClr val="FFFFFF"/>
                </a:highlight>
                <a:latin typeface="DM Sans"/>
                <a:ea typeface="DM Sans"/>
                <a:cs typeface="DM Sans"/>
                <a:sym typeface="DM Sans"/>
              </a:rPr>
              <a:t>ResNet (2015) Kaiming He et al. </a:t>
            </a:r>
            <a:endParaRPr sz="1700">
              <a:solidFill>
                <a:srgbClr val="151515"/>
              </a:solidFill>
              <a:highlight>
                <a:srgbClr val="FFFFFF"/>
              </a:highlight>
              <a:latin typeface="DM Sans"/>
              <a:ea typeface="DM Sans"/>
              <a:cs typeface="DM Sans"/>
              <a:sym typeface="DM Sans"/>
            </a:endParaRPr>
          </a:p>
        </p:txBody>
      </p:sp>
      <p:pic>
        <p:nvPicPr>
          <p:cNvPr id="600" name="Google Shape;600;p82"/>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601" name="Google Shape;601;p82"/>
          <p:cNvPicPr preferRelativeResize="0"/>
          <p:nvPr/>
        </p:nvPicPr>
        <p:blipFill>
          <a:blip r:embed="rId4">
            <a:alphaModFix/>
          </a:blip>
          <a:stretch>
            <a:fillRect/>
          </a:stretch>
        </p:blipFill>
        <p:spPr>
          <a:xfrm>
            <a:off x="5264450" y="1400163"/>
            <a:ext cx="3487250" cy="2343168"/>
          </a:xfrm>
          <a:prstGeom prst="rect">
            <a:avLst/>
          </a:prstGeom>
          <a:noFill/>
          <a:ln>
            <a:noFill/>
          </a:ln>
        </p:spPr>
      </p:pic>
      <p:sp>
        <p:nvSpPr>
          <p:cNvPr id="602" name="Google Shape;602;p82"/>
          <p:cNvSpPr txBox="1"/>
          <p:nvPr/>
        </p:nvSpPr>
        <p:spPr>
          <a:xfrm>
            <a:off x="5457700" y="3806800"/>
            <a:ext cx="279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t>Fuente:</a:t>
            </a:r>
            <a:r>
              <a:rPr lang="es"/>
              <a:t> </a:t>
            </a:r>
            <a:r>
              <a:rPr lang="es" u="sng">
                <a:solidFill>
                  <a:schemeClr val="hlink"/>
                </a:solidFill>
                <a:hlinkClick r:id="rId5"/>
              </a:rPr>
              <a:t>CNN history</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83"/>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608" name="Google Shape;608;p83"/>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9" name="Shape 149"/>
        <p:cNvGrpSpPr/>
        <p:nvPr/>
      </p:nvGrpSpPr>
      <p:grpSpPr>
        <a:xfrm>
          <a:off x="0" y="0"/>
          <a:ext cx="0" cy="0"/>
          <a:chOff x="0" y="0"/>
          <a:chExt cx="0" cy="0"/>
        </a:xfrm>
      </p:grpSpPr>
      <p:sp>
        <p:nvSpPr>
          <p:cNvPr id="150" name="Google Shape;150;p30"/>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Repaso</a:t>
            </a:r>
            <a:endParaRPr b="1" sz="3500">
              <a:solidFill>
                <a:srgbClr val="EAFF6A"/>
              </a:solidFill>
              <a:latin typeface="DM Sans"/>
              <a:ea typeface="DM Sans"/>
              <a:cs typeface="DM Sans"/>
              <a:sym typeface="DM Sans"/>
            </a:endParaRPr>
          </a:p>
        </p:txBody>
      </p:sp>
      <p:grpSp>
        <p:nvGrpSpPr>
          <p:cNvPr id="151" name="Google Shape;151;p30"/>
          <p:cNvGrpSpPr/>
          <p:nvPr/>
        </p:nvGrpSpPr>
        <p:grpSpPr>
          <a:xfrm>
            <a:off x="473351" y="619523"/>
            <a:ext cx="738900" cy="738900"/>
            <a:chOff x="473351" y="619523"/>
            <a:chExt cx="738900" cy="738900"/>
          </a:xfrm>
        </p:grpSpPr>
        <p:sp>
          <p:nvSpPr>
            <p:cNvPr id="152" name="Google Shape;152;p30"/>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 name="Google Shape;153;p30" title="ícono de repas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154" name="Google Shape;154;p30"/>
          <p:cNvSpPr txBox="1"/>
          <p:nvPr/>
        </p:nvSpPr>
        <p:spPr>
          <a:xfrm>
            <a:off x="2654700" y="2119338"/>
            <a:ext cx="3834600" cy="600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800"/>
              </a:spcAft>
              <a:buNone/>
            </a:pPr>
            <a:r>
              <a:rPr lang="es" sz="1350">
                <a:solidFill>
                  <a:schemeClr val="lt1"/>
                </a:solidFill>
                <a:latin typeface="DM Sans"/>
                <a:ea typeface="DM Sans"/>
                <a:cs typeface="DM Sans"/>
                <a:sym typeface="DM Sans"/>
              </a:rPr>
              <a:t>Les proponemos tomarse unos minutos para realizar un repaso de los conceptos aprendidos en Kahoot, ¿están listos?</a:t>
            </a:r>
            <a:endParaRPr sz="1350">
              <a:solidFill>
                <a:schemeClr val="lt1"/>
              </a:solidFill>
              <a:latin typeface="DM Sans"/>
              <a:ea typeface="DM Sans"/>
              <a:cs typeface="DM Sans"/>
              <a:sym typeface="DM Sans"/>
            </a:endParaRPr>
          </a:p>
        </p:txBody>
      </p:sp>
      <p:sp>
        <p:nvSpPr>
          <p:cNvPr id="155" name="Google Shape;155;p30"/>
          <p:cNvSpPr/>
          <p:nvPr/>
        </p:nvSpPr>
        <p:spPr>
          <a:xfrm>
            <a:off x="3378900" y="2938563"/>
            <a:ext cx="2386200" cy="4926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6" name="Google Shape;156;p30"/>
          <p:cNvSpPr txBox="1"/>
          <p:nvPr/>
        </p:nvSpPr>
        <p:spPr>
          <a:xfrm>
            <a:off x="3378900" y="2988675"/>
            <a:ext cx="2350800" cy="39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DM Sans"/>
                <a:ea typeface="DM Sans"/>
                <a:cs typeface="DM Sans"/>
                <a:sym typeface="DM Sans"/>
              </a:rPr>
              <a:t>Profe, puedes compartir el PIN o link de acceso al juego</a:t>
            </a:r>
            <a:endParaRPr b="1" sz="1100">
              <a:solidFill>
                <a:schemeClr val="dk1"/>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8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Arquitectura</a:t>
            </a:r>
            <a:endParaRPr b="1" sz="4000">
              <a:solidFill>
                <a:schemeClr val="dk1"/>
              </a:solidFill>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85"/>
          <p:cNvSpPr txBox="1"/>
          <p:nvPr/>
        </p:nvSpPr>
        <p:spPr>
          <a:xfrm>
            <a:off x="473350" y="468000"/>
            <a:ext cx="8141100" cy="5865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2900">
                <a:solidFill>
                  <a:schemeClr val="dk1"/>
                </a:solidFill>
                <a:latin typeface="DM Sans"/>
                <a:ea typeface="DM Sans"/>
                <a:cs typeface="DM Sans"/>
                <a:sym typeface="DM Sans"/>
              </a:rPr>
              <a:t>Arquitectura</a:t>
            </a:r>
            <a:endParaRPr b="1" i="0" sz="2900" u="none" cap="none" strike="noStrike">
              <a:solidFill>
                <a:schemeClr val="dk1"/>
              </a:solidFill>
              <a:latin typeface="DM Sans"/>
              <a:ea typeface="DM Sans"/>
              <a:cs typeface="DM Sans"/>
              <a:sym typeface="DM Sans"/>
            </a:endParaRPr>
          </a:p>
        </p:txBody>
      </p:sp>
      <p:sp>
        <p:nvSpPr>
          <p:cNvPr id="619" name="Google Shape;619;p85"/>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20" name="Google Shape;620;p85"/>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21" name="Google Shape;621;p85"/>
          <p:cNvSpPr txBox="1"/>
          <p:nvPr/>
        </p:nvSpPr>
        <p:spPr>
          <a:xfrm>
            <a:off x="567600" y="1162150"/>
            <a:ext cx="8008800" cy="10989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800">
                <a:solidFill>
                  <a:srgbClr val="151515"/>
                </a:solidFill>
                <a:highlight>
                  <a:srgbClr val="FFFFFF"/>
                </a:highlight>
                <a:latin typeface="DM Sans"/>
                <a:ea typeface="DM Sans"/>
                <a:cs typeface="DM Sans"/>
                <a:sym typeface="DM Sans"/>
              </a:rPr>
              <a:t>Una CNN básica normalmente tiene tres capas: una capa convolucional, una capa de agrupación (Pooling), capa totalmente conectada (fully connected) y capas no lineales.</a:t>
            </a:r>
            <a:endParaRPr sz="1800">
              <a:solidFill>
                <a:srgbClr val="151515"/>
              </a:solidFill>
              <a:highlight>
                <a:srgbClr val="FFFFFF"/>
              </a:highlight>
              <a:latin typeface="DM Sans"/>
              <a:ea typeface="DM Sans"/>
              <a:cs typeface="DM Sans"/>
              <a:sym typeface="DM Sans"/>
            </a:endParaRPr>
          </a:p>
        </p:txBody>
      </p:sp>
      <p:pic>
        <p:nvPicPr>
          <p:cNvPr id="622" name="Google Shape;622;p85"/>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623" name="Google Shape;623;p85"/>
          <p:cNvPicPr preferRelativeResize="0"/>
          <p:nvPr/>
        </p:nvPicPr>
        <p:blipFill rotWithShape="1">
          <a:blip r:embed="rId4">
            <a:alphaModFix/>
          </a:blip>
          <a:srcRect b="0" l="0" r="0" t="17749"/>
          <a:stretch/>
        </p:blipFill>
        <p:spPr>
          <a:xfrm>
            <a:off x="1464725" y="2423925"/>
            <a:ext cx="5784725" cy="21201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86"/>
          <p:cNvSpPr txBox="1"/>
          <p:nvPr/>
        </p:nvSpPr>
        <p:spPr>
          <a:xfrm>
            <a:off x="473350" y="468000"/>
            <a:ext cx="8141100" cy="5865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2900">
                <a:solidFill>
                  <a:schemeClr val="dk1"/>
                </a:solidFill>
                <a:latin typeface="DM Sans"/>
                <a:ea typeface="DM Sans"/>
                <a:cs typeface="DM Sans"/>
                <a:sym typeface="DM Sans"/>
              </a:rPr>
              <a:t>1) </a:t>
            </a:r>
            <a:r>
              <a:rPr b="1" lang="es" sz="2900">
                <a:solidFill>
                  <a:schemeClr val="dk1"/>
                </a:solidFill>
                <a:latin typeface="DM Sans"/>
                <a:ea typeface="DM Sans"/>
                <a:cs typeface="DM Sans"/>
                <a:sym typeface="DM Sans"/>
              </a:rPr>
              <a:t>Convolución</a:t>
            </a:r>
            <a:endParaRPr b="1" i="0" sz="2900" u="none" cap="none" strike="noStrike">
              <a:solidFill>
                <a:schemeClr val="dk1"/>
              </a:solidFill>
              <a:latin typeface="DM Sans"/>
              <a:ea typeface="DM Sans"/>
              <a:cs typeface="DM Sans"/>
              <a:sym typeface="DM Sans"/>
            </a:endParaRPr>
          </a:p>
        </p:txBody>
      </p:sp>
      <p:sp>
        <p:nvSpPr>
          <p:cNvPr id="629" name="Google Shape;629;p86"/>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30" name="Google Shape;630;p86"/>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31" name="Google Shape;631;p86"/>
          <p:cNvSpPr txBox="1"/>
          <p:nvPr/>
        </p:nvSpPr>
        <p:spPr>
          <a:xfrm>
            <a:off x="560350" y="1026300"/>
            <a:ext cx="4791600" cy="3154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 sz="1700">
                <a:solidFill>
                  <a:srgbClr val="151515"/>
                </a:solidFill>
                <a:highlight>
                  <a:srgbClr val="FFFFFF"/>
                </a:highlight>
                <a:latin typeface="DM Sans"/>
                <a:ea typeface="DM Sans"/>
                <a:cs typeface="DM Sans"/>
                <a:sym typeface="DM Sans"/>
              </a:rPr>
              <a:t>La capa de convolución es el componente de construcción central de la CNN. Lleva la parte principal de la carga computacional de la red.</a:t>
            </a:r>
            <a:endParaRPr sz="1700">
              <a:solidFill>
                <a:srgbClr val="151515"/>
              </a:solidFill>
              <a:highlight>
                <a:srgbClr val="FFFFFF"/>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700">
              <a:solidFill>
                <a:srgbClr val="151515"/>
              </a:solidFill>
              <a:highlight>
                <a:srgbClr val="FFFFFF"/>
              </a:highlight>
              <a:latin typeface="DM Sans"/>
              <a:ea typeface="DM Sans"/>
              <a:cs typeface="DM Sans"/>
              <a:sym typeface="DM Sans"/>
            </a:endParaRPr>
          </a:p>
          <a:p>
            <a:pPr indent="0" lvl="0" marL="0" rtl="0" algn="l">
              <a:lnSpc>
                <a:spcPct val="115000"/>
              </a:lnSpc>
              <a:spcBef>
                <a:spcPts val="0"/>
              </a:spcBef>
              <a:spcAft>
                <a:spcPts val="0"/>
              </a:spcAft>
              <a:buNone/>
            </a:pPr>
            <a:r>
              <a:rPr lang="es" sz="1700">
                <a:solidFill>
                  <a:srgbClr val="151515"/>
                </a:solidFill>
                <a:highlight>
                  <a:srgbClr val="FFFFFF"/>
                </a:highlight>
                <a:latin typeface="DM Sans"/>
                <a:ea typeface="DM Sans"/>
                <a:cs typeface="DM Sans"/>
                <a:sym typeface="DM Sans"/>
              </a:rPr>
              <a:t>Esta capa realiza un producto escalar entre dos matrices, donde una matriz es el conjunto de parámetros que se pueden aprender, también conocido como </a:t>
            </a:r>
            <a:r>
              <a:rPr b="1" lang="es" sz="1700">
                <a:solidFill>
                  <a:srgbClr val="151515"/>
                </a:solidFill>
                <a:highlight>
                  <a:srgbClr val="FFFFFF"/>
                </a:highlight>
                <a:latin typeface="DM Sans"/>
                <a:ea typeface="DM Sans"/>
                <a:cs typeface="DM Sans"/>
                <a:sym typeface="DM Sans"/>
              </a:rPr>
              <a:t>kernel</a:t>
            </a:r>
            <a:r>
              <a:rPr lang="es" sz="1700">
                <a:solidFill>
                  <a:srgbClr val="151515"/>
                </a:solidFill>
                <a:highlight>
                  <a:srgbClr val="FFFFFF"/>
                </a:highlight>
                <a:latin typeface="DM Sans"/>
                <a:ea typeface="DM Sans"/>
                <a:cs typeface="DM Sans"/>
                <a:sym typeface="DM Sans"/>
              </a:rPr>
              <a:t>, y la otra matriz es la parte restringida del campo receptivo. </a:t>
            </a:r>
            <a:endParaRPr sz="1700">
              <a:solidFill>
                <a:srgbClr val="151515"/>
              </a:solidFill>
              <a:highlight>
                <a:srgbClr val="FFFFFF"/>
              </a:highlight>
              <a:latin typeface="DM Sans"/>
              <a:ea typeface="DM Sans"/>
              <a:cs typeface="DM Sans"/>
              <a:sym typeface="DM Sans"/>
            </a:endParaRPr>
          </a:p>
        </p:txBody>
      </p:sp>
      <p:pic>
        <p:nvPicPr>
          <p:cNvPr id="632" name="Google Shape;632;p86"/>
          <p:cNvPicPr preferRelativeResize="0"/>
          <p:nvPr/>
        </p:nvPicPr>
        <p:blipFill>
          <a:blip r:embed="rId3">
            <a:alphaModFix/>
          </a:blip>
          <a:stretch>
            <a:fillRect/>
          </a:stretch>
        </p:blipFill>
        <p:spPr>
          <a:xfrm>
            <a:off x="8014500" y="468000"/>
            <a:ext cx="600300" cy="600300"/>
          </a:xfrm>
          <a:prstGeom prst="rect">
            <a:avLst/>
          </a:prstGeom>
          <a:noFill/>
          <a:ln>
            <a:noFill/>
          </a:ln>
        </p:spPr>
      </p:pic>
      <p:sp>
        <p:nvSpPr>
          <p:cNvPr id="633" name="Google Shape;633;p86"/>
          <p:cNvSpPr txBox="1"/>
          <p:nvPr/>
        </p:nvSpPr>
        <p:spPr>
          <a:xfrm>
            <a:off x="560350" y="4421900"/>
            <a:ext cx="2793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latin typeface="DM Sans"/>
                <a:ea typeface="DM Sans"/>
                <a:cs typeface="DM Sans"/>
                <a:sym typeface="DM Sans"/>
              </a:rPr>
              <a:t>Fuente:</a:t>
            </a:r>
            <a:r>
              <a:rPr lang="es" sz="1100">
                <a:latin typeface="DM Sans"/>
                <a:ea typeface="DM Sans"/>
                <a:cs typeface="DM Sans"/>
                <a:sym typeface="DM Sans"/>
              </a:rPr>
              <a:t> </a:t>
            </a:r>
            <a:r>
              <a:rPr lang="es" sz="1100" u="sng">
                <a:solidFill>
                  <a:srgbClr val="83AEFB"/>
                </a:solidFill>
                <a:latin typeface="DM Sans"/>
                <a:ea typeface="DM Sans"/>
                <a:cs typeface="DM Sans"/>
                <a:sym typeface="DM Sans"/>
                <a:hlinkClick r:id="rId4">
                  <a:extLst>
                    <a:ext uri="{A12FA001-AC4F-418D-AE19-62706E023703}">
                      <ahyp:hlinkClr val="tx"/>
                    </a:ext>
                  </a:extLst>
                </a:hlinkClick>
              </a:rPr>
              <a:t>Operación Convolución</a:t>
            </a:r>
            <a:endParaRPr sz="1100">
              <a:solidFill>
                <a:srgbClr val="83AEFB"/>
              </a:solidFill>
              <a:latin typeface="DM Sans"/>
              <a:ea typeface="DM Sans"/>
              <a:cs typeface="DM Sans"/>
              <a:sym typeface="DM Sans"/>
            </a:endParaRPr>
          </a:p>
        </p:txBody>
      </p:sp>
      <p:pic>
        <p:nvPicPr>
          <p:cNvPr id="634" name="Google Shape;634;p86"/>
          <p:cNvPicPr preferRelativeResize="0"/>
          <p:nvPr/>
        </p:nvPicPr>
        <p:blipFill rotWithShape="1">
          <a:blip r:embed="rId5">
            <a:alphaModFix/>
          </a:blip>
          <a:srcRect b="21862" l="10006" r="4464" t="10951"/>
          <a:stretch/>
        </p:blipFill>
        <p:spPr>
          <a:xfrm>
            <a:off x="5243625" y="1375725"/>
            <a:ext cx="3371174" cy="198052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87"/>
          <p:cNvSpPr txBox="1"/>
          <p:nvPr/>
        </p:nvSpPr>
        <p:spPr>
          <a:xfrm>
            <a:off x="473350" y="468000"/>
            <a:ext cx="8141100" cy="5865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2900">
                <a:solidFill>
                  <a:schemeClr val="dk1"/>
                </a:solidFill>
                <a:latin typeface="DM Sans"/>
                <a:ea typeface="DM Sans"/>
                <a:cs typeface="DM Sans"/>
                <a:sym typeface="DM Sans"/>
              </a:rPr>
              <a:t>1) </a:t>
            </a:r>
            <a:r>
              <a:rPr b="1" lang="es" sz="2900">
                <a:solidFill>
                  <a:schemeClr val="dk1"/>
                </a:solidFill>
                <a:latin typeface="DM Sans"/>
                <a:ea typeface="DM Sans"/>
                <a:cs typeface="DM Sans"/>
                <a:sym typeface="DM Sans"/>
              </a:rPr>
              <a:t>Convolución</a:t>
            </a:r>
            <a:endParaRPr b="1" i="0" sz="2900" u="none" cap="none" strike="noStrike">
              <a:solidFill>
                <a:schemeClr val="dk1"/>
              </a:solidFill>
              <a:latin typeface="DM Sans"/>
              <a:ea typeface="DM Sans"/>
              <a:cs typeface="DM Sans"/>
              <a:sym typeface="DM Sans"/>
            </a:endParaRPr>
          </a:p>
        </p:txBody>
      </p:sp>
      <p:sp>
        <p:nvSpPr>
          <p:cNvPr id="640" name="Google Shape;640;p87"/>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41" name="Google Shape;641;p87"/>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42" name="Google Shape;642;p87"/>
          <p:cNvSpPr txBox="1"/>
          <p:nvPr/>
        </p:nvSpPr>
        <p:spPr>
          <a:xfrm>
            <a:off x="560350" y="1240088"/>
            <a:ext cx="4791600" cy="2251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700">
                <a:solidFill>
                  <a:srgbClr val="151515"/>
                </a:solidFill>
                <a:highlight>
                  <a:srgbClr val="FFFFFF"/>
                </a:highlight>
                <a:latin typeface="DM Sans"/>
                <a:ea typeface="DM Sans"/>
                <a:cs typeface="DM Sans"/>
                <a:sym typeface="DM Sans"/>
              </a:rPr>
              <a:t>El </a:t>
            </a:r>
            <a:r>
              <a:rPr b="1" lang="es" sz="1700">
                <a:solidFill>
                  <a:srgbClr val="151515"/>
                </a:solidFill>
                <a:highlight>
                  <a:srgbClr val="FFFFFF"/>
                </a:highlight>
                <a:latin typeface="DM Sans"/>
                <a:ea typeface="DM Sans"/>
                <a:cs typeface="DM Sans"/>
                <a:sym typeface="DM Sans"/>
              </a:rPr>
              <a:t>kernel</a:t>
            </a:r>
            <a:r>
              <a:rPr lang="es" sz="1700">
                <a:solidFill>
                  <a:srgbClr val="151515"/>
                </a:solidFill>
                <a:highlight>
                  <a:srgbClr val="FFFFFF"/>
                </a:highlight>
                <a:latin typeface="DM Sans"/>
                <a:ea typeface="DM Sans"/>
                <a:cs typeface="DM Sans"/>
                <a:sym typeface="DM Sans"/>
              </a:rPr>
              <a:t> es espacialmente más pequeño (2x2 o 3x3) que la imagen pero tiene mayor profundidad. Esto significa que, si la imagen se compone de tres canales (RGB), la altura y el ancho del kernel serán espacialmente pequeños, pero la profundidad se extenderá hasta los tres canales de la imagen.</a:t>
            </a:r>
            <a:endParaRPr sz="1700">
              <a:solidFill>
                <a:srgbClr val="151515"/>
              </a:solidFill>
              <a:highlight>
                <a:srgbClr val="FFFFFF"/>
              </a:highlight>
              <a:latin typeface="DM Sans"/>
              <a:ea typeface="DM Sans"/>
              <a:cs typeface="DM Sans"/>
              <a:sym typeface="DM Sans"/>
            </a:endParaRPr>
          </a:p>
        </p:txBody>
      </p:sp>
      <p:pic>
        <p:nvPicPr>
          <p:cNvPr id="643" name="Google Shape;643;p87"/>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644" name="Google Shape;644;p87"/>
          <p:cNvPicPr preferRelativeResize="0"/>
          <p:nvPr/>
        </p:nvPicPr>
        <p:blipFill rotWithShape="1">
          <a:blip r:embed="rId4">
            <a:alphaModFix/>
          </a:blip>
          <a:srcRect b="21862" l="10006" r="4464" t="10951"/>
          <a:stretch/>
        </p:blipFill>
        <p:spPr>
          <a:xfrm>
            <a:off x="5243625" y="1375725"/>
            <a:ext cx="3371174" cy="1980526"/>
          </a:xfrm>
          <a:prstGeom prst="rect">
            <a:avLst/>
          </a:prstGeom>
          <a:noFill/>
          <a:ln>
            <a:noFill/>
          </a:ln>
        </p:spPr>
      </p:pic>
      <p:sp>
        <p:nvSpPr>
          <p:cNvPr id="645" name="Google Shape;645;p87"/>
          <p:cNvSpPr txBox="1"/>
          <p:nvPr/>
        </p:nvSpPr>
        <p:spPr>
          <a:xfrm>
            <a:off x="560350" y="4421900"/>
            <a:ext cx="2793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latin typeface="DM Sans"/>
                <a:ea typeface="DM Sans"/>
                <a:cs typeface="DM Sans"/>
                <a:sym typeface="DM Sans"/>
              </a:rPr>
              <a:t>Fuente:</a:t>
            </a:r>
            <a:r>
              <a:rPr lang="es" sz="1100">
                <a:latin typeface="DM Sans"/>
                <a:ea typeface="DM Sans"/>
                <a:cs typeface="DM Sans"/>
                <a:sym typeface="DM Sans"/>
              </a:rPr>
              <a:t> </a:t>
            </a:r>
            <a:r>
              <a:rPr lang="es" sz="1100" u="sng">
                <a:solidFill>
                  <a:srgbClr val="83AEFB"/>
                </a:solidFill>
                <a:latin typeface="DM Sans"/>
                <a:ea typeface="DM Sans"/>
                <a:cs typeface="DM Sans"/>
                <a:sym typeface="DM Sans"/>
                <a:hlinkClick r:id="rId5">
                  <a:extLst>
                    <a:ext uri="{A12FA001-AC4F-418D-AE19-62706E023703}">
                      <ahyp:hlinkClr val="tx"/>
                    </a:ext>
                  </a:extLst>
                </a:hlinkClick>
              </a:rPr>
              <a:t>Operación Convolución</a:t>
            </a:r>
            <a:endParaRPr sz="1100">
              <a:solidFill>
                <a:srgbClr val="83AEFB"/>
              </a:solidFill>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88"/>
          <p:cNvSpPr txBox="1"/>
          <p:nvPr/>
        </p:nvSpPr>
        <p:spPr>
          <a:xfrm>
            <a:off x="473350" y="468000"/>
            <a:ext cx="8141100" cy="5865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2900">
                <a:solidFill>
                  <a:schemeClr val="dk1"/>
                </a:solidFill>
                <a:latin typeface="DM Sans"/>
                <a:ea typeface="DM Sans"/>
                <a:cs typeface="DM Sans"/>
                <a:sym typeface="DM Sans"/>
              </a:rPr>
              <a:t>1) </a:t>
            </a:r>
            <a:r>
              <a:rPr b="1" lang="es" sz="2900">
                <a:solidFill>
                  <a:schemeClr val="dk1"/>
                </a:solidFill>
                <a:latin typeface="DM Sans"/>
                <a:ea typeface="DM Sans"/>
                <a:cs typeface="DM Sans"/>
                <a:sym typeface="DM Sans"/>
              </a:rPr>
              <a:t>Convolución</a:t>
            </a:r>
            <a:endParaRPr b="1" i="0" sz="2900" u="none" cap="none" strike="noStrike">
              <a:solidFill>
                <a:schemeClr val="dk1"/>
              </a:solidFill>
              <a:latin typeface="DM Sans"/>
              <a:ea typeface="DM Sans"/>
              <a:cs typeface="DM Sans"/>
              <a:sym typeface="DM Sans"/>
            </a:endParaRPr>
          </a:p>
        </p:txBody>
      </p:sp>
      <p:sp>
        <p:nvSpPr>
          <p:cNvPr id="651" name="Google Shape;651;p88"/>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52" name="Google Shape;652;p88"/>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53" name="Google Shape;653;p88"/>
          <p:cNvSpPr txBox="1"/>
          <p:nvPr/>
        </p:nvSpPr>
        <p:spPr>
          <a:xfrm>
            <a:off x="560350" y="1026300"/>
            <a:ext cx="4108200" cy="34557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700">
                <a:solidFill>
                  <a:srgbClr val="151515"/>
                </a:solidFill>
                <a:highlight>
                  <a:srgbClr val="FFFFFF"/>
                </a:highlight>
                <a:latin typeface="DM Sans"/>
                <a:ea typeface="DM Sans"/>
                <a:cs typeface="DM Sans"/>
                <a:sym typeface="DM Sans"/>
              </a:rPr>
              <a:t>Durante la fase forward, el kernel se mueve a lo largo de la altura y el ancho de la imagen, lo que produce la representación de la imagen por regiones. Esto produce una representación bidimensional de la imagen conocida como </a:t>
            </a:r>
            <a:r>
              <a:rPr b="1" lang="es" sz="1700">
                <a:solidFill>
                  <a:srgbClr val="151515"/>
                </a:solidFill>
                <a:highlight>
                  <a:srgbClr val="FFFFFF"/>
                </a:highlight>
                <a:latin typeface="DM Sans"/>
                <a:ea typeface="DM Sans"/>
                <a:cs typeface="DM Sans"/>
                <a:sym typeface="DM Sans"/>
              </a:rPr>
              <a:t>activation map, </a:t>
            </a:r>
            <a:r>
              <a:rPr lang="es" sz="1700">
                <a:solidFill>
                  <a:srgbClr val="151515"/>
                </a:solidFill>
                <a:highlight>
                  <a:srgbClr val="FFFFFF"/>
                </a:highlight>
                <a:latin typeface="DM Sans"/>
                <a:ea typeface="DM Sans"/>
                <a:cs typeface="DM Sans"/>
                <a:sym typeface="DM Sans"/>
              </a:rPr>
              <a:t>que da la respuesta del kernel en cada posición espacial de la imagen. El tamaño deslizante del kernel se llama </a:t>
            </a:r>
            <a:r>
              <a:rPr b="1" lang="es" sz="1700">
                <a:solidFill>
                  <a:srgbClr val="151515"/>
                </a:solidFill>
                <a:highlight>
                  <a:srgbClr val="FFFFFF"/>
                </a:highlight>
                <a:latin typeface="DM Sans"/>
                <a:ea typeface="DM Sans"/>
                <a:cs typeface="DM Sans"/>
                <a:sym typeface="DM Sans"/>
              </a:rPr>
              <a:t>stride</a:t>
            </a:r>
            <a:r>
              <a:rPr lang="es" sz="1700">
                <a:solidFill>
                  <a:srgbClr val="151515"/>
                </a:solidFill>
                <a:highlight>
                  <a:srgbClr val="FFFFFF"/>
                </a:highlight>
                <a:latin typeface="DM Sans"/>
                <a:ea typeface="DM Sans"/>
                <a:cs typeface="DM Sans"/>
                <a:sym typeface="DM Sans"/>
              </a:rPr>
              <a:t>.</a:t>
            </a:r>
            <a:endParaRPr sz="1700">
              <a:solidFill>
                <a:srgbClr val="151515"/>
              </a:solidFill>
              <a:highlight>
                <a:srgbClr val="FFFFFF"/>
              </a:highlight>
              <a:latin typeface="DM Sans"/>
              <a:ea typeface="DM Sans"/>
              <a:cs typeface="DM Sans"/>
              <a:sym typeface="DM Sans"/>
            </a:endParaRPr>
          </a:p>
        </p:txBody>
      </p:sp>
      <p:pic>
        <p:nvPicPr>
          <p:cNvPr id="654" name="Google Shape;654;p88"/>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655" name="Google Shape;655;p88"/>
          <p:cNvPicPr preferRelativeResize="0"/>
          <p:nvPr/>
        </p:nvPicPr>
        <p:blipFill rotWithShape="1">
          <a:blip r:embed="rId4">
            <a:alphaModFix/>
          </a:blip>
          <a:srcRect b="0" l="6019" r="5983" t="8892"/>
          <a:stretch/>
        </p:blipFill>
        <p:spPr>
          <a:xfrm>
            <a:off x="4775487" y="1280725"/>
            <a:ext cx="3775439" cy="28536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89"/>
          <p:cNvSpPr txBox="1"/>
          <p:nvPr/>
        </p:nvSpPr>
        <p:spPr>
          <a:xfrm>
            <a:off x="473350" y="468000"/>
            <a:ext cx="8141100" cy="5865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2900">
                <a:solidFill>
                  <a:schemeClr val="dk1"/>
                </a:solidFill>
                <a:latin typeface="DM Sans"/>
                <a:ea typeface="DM Sans"/>
                <a:cs typeface="DM Sans"/>
                <a:sym typeface="DM Sans"/>
              </a:rPr>
              <a:t>1) </a:t>
            </a:r>
            <a:r>
              <a:rPr b="1" lang="es" sz="2900">
                <a:solidFill>
                  <a:schemeClr val="dk1"/>
                </a:solidFill>
                <a:latin typeface="DM Sans"/>
                <a:ea typeface="DM Sans"/>
                <a:cs typeface="DM Sans"/>
                <a:sym typeface="DM Sans"/>
              </a:rPr>
              <a:t>Convolución</a:t>
            </a:r>
            <a:endParaRPr b="1" i="0" sz="2900" u="none" cap="none" strike="noStrike">
              <a:solidFill>
                <a:schemeClr val="dk1"/>
              </a:solidFill>
              <a:latin typeface="DM Sans"/>
              <a:ea typeface="DM Sans"/>
              <a:cs typeface="DM Sans"/>
              <a:sym typeface="DM Sans"/>
            </a:endParaRPr>
          </a:p>
        </p:txBody>
      </p:sp>
      <p:sp>
        <p:nvSpPr>
          <p:cNvPr id="661" name="Google Shape;661;p89"/>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62" name="Google Shape;662;p89"/>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63" name="Google Shape;663;p89"/>
          <p:cNvSpPr txBox="1"/>
          <p:nvPr/>
        </p:nvSpPr>
        <p:spPr>
          <a:xfrm>
            <a:off x="560350" y="1026300"/>
            <a:ext cx="4108200" cy="34557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700">
                <a:solidFill>
                  <a:srgbClr val="151515"/>
                </a:solidFill>
                <a:highlight>
                  <a:srgbClr val="FFFFFF"/>
                </a:highlight>
                <a:latin typeface="DM Sans"/>
                <a:ea typeface="DM Sans"/>
                <a:cs typeface="DM Sans"/>
                <a:sym typeface="DM Sans"/>
              </a:rPr>
              <a:t>Detrás de la convolución hay tres ideas principales:</a:t>
            </a:r>
            <a:endParaRPr sz="1700">
              <a:solidFill>
                <a:srgbClr val="151515"/>
              </a:solidFill>
              <a:highlight>
                <a:srgbClr val="FFFFFF"/>
              </a:highlight>
              <a:latin typeface="DM Sans"/>
              <a:ea typeface="DM Sans"/>
              <a:cs typeface="DM Sans"/>
              <a:sym typeface="DM Sans"/>
            </a:endParaRPr>
          </a:p>
          <a:p>
            <a:pPr indent="0" lvl="0" marL="0" rtl="0" algn="l">
              <a:lnSpc>
                <a:spcPct val="115000"/>
              </a:lnSpc>
              <a:spcBef>
                <a:spcPts val="0"/>
              </a:spcBef>
              <a:spcAft>
                <a:spcPts val="0"/>
              </a:spcAft>
              <a:buNone/>
            </a:pPr>
            <a:r>
              <a:t/>
            </a:r>
            <a:endParaRPr sz="1700">
              <a:solidFill>
                <a:srgbClr val="151515"/>
              </a:solidFill>
              <a:highlight>
                <a:srgbClr val="FFFFFF"/>
              </a:highlight>
              <a:latin typeface="DM Sans"/>
              <a:ea typeface="DM Sans"/>
              <a:cs typeface="DM Sans"/>
              <a:sym typeface="DM Sans"/>
            </a:endParaRPr>
          </a:p>
          <a:p>
            <a:pPr indent="0" lvl="0" marL="0" rtl="0" algn="l">
              <a:lnSpc>
                <a:spcPct val="115000"/>
              </a:lnSpc>
              <a:spcBef>
                <a:spcPts val="0"/>
              </a:spcBef>
              <a:spcAft>
                <a:spcPts val="0"/>
              </a:spcAft>
              <a:buNone/>
            </a:pPr>
            <a:r>
              <a:rPr b="1" lang="es" sz="1700">
                <a:solidFill>
                  <a:srgbClr val="151515"/>
                </a:solidFill>
                <a:highlight>
                  <a:srgbClr val="FFFFFF"/>
                </a:highlight>
                <a:latin typeface="DM Sans"/>
                <a:ea typeface="DM Sans"/>
                <a:cs typeface="DM Sans"/>
                <a:sym typeface="DM Sans"/>
              </a:rPr>
              <a:t>1) Interacción escasa: </a:t>
            </a:r>
            <a:r>
              <a:rPr lang="es" sz="1700">
                <a:solidFill>
                  <a:srgbClr val="151515"/>
                </a:solidFill>
                <a:highlight>
                  <a:srgbClr val="FFFFFF"/>
                </a:highlight>
                <a:latin typeface="DM Sans"/>
                <a:ea typeface="DM Sans"/>
                <a:cs typeface="DM Sans"/>
                <a:sym typeface="DM Sans"/>
              </a:rPr>
              <a:t>esto se logra haciendo que el kernel sea más pequeño que la imagen original donde se logran detectar patrones en regiones pequeñas esto genera que se usen menos parámetros lo cual reduce memoria ocupada y aumenta la eficiencia</a:t>
            </a:r>
            <a:endParaRPr sz="1700">
              <a:solidFill>
                <a:srgbClr val="151515"/>
              </a:solidFill>
              <a:highlight>
                <a:srgbClr val="FFFFFF"/>
              </a:highlight>
              <a:latin typeface="DM Sans"/>
              <a:ea typeface="DM Sans"/>
              <a:cs typeface="DM Sans"/>
              <a:sym typeface="DM Sans"/>
            </a:endParaRPr>
          </a:p>
        </p:txBody>
      </p:sp>
      <p:pic>
        <p:nvPicPr>
          <p:cNvPr id="664" name="Google Shape;664;p89"/>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665" name="Google Shape;665;p89"/>
          <p:cNvPicPr preferRelativeResize="0"/>
          <p:nvPr/>
        </p:nvPicPr>
        <p:blipFill rotWithShape="1">
          <a:blip r:embed="rId4">
            <a:alphaModFix/>
          </a:blip>
          <a:srcRect b="0" l="6019" r="5983" t="8892"/>
          <a:stretch/>
        </p:blipFill>
        <p:spPr>
          <a:xfrm>
            <a:off x="4775487" y="1280725"/>
            <a:ext cx="3775439" cy="28536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90"/>
          <p:cNvSpPr txBox="1"/>
          <p:nvPr/>
        </p:nvSpPr>
        <p:spPr>
          <a:xfrm>
            <a:off x="473350" y="468000"/>
            <a:ext cx="8141100" cy="5865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2900">
                <a:solidFill>
                  <a:schemeClr val="dk1"/>
                </a:solidFill>
                <a:latin typeface="DM Sans"/>
                <a:ea typeface="DM Sans"/>
                <a:cs typeface="DM Sans"/>
                <a:sym typeface="DM Sans"/>
              </a:rPr>
              <a:t>1) </a:t>
            </a:r>
            <a:r>
              <a:rPr b="1" lang="es" sz="2900">
                <a:solidFill>
                  <a:schemeClr val="dk1"/>
                </a:solidFill>
                <a:latin typeface="DM Sans"/>
                <a:ea typeface="DM Sans"/>
                <a:cs typeface="DM Sans"/>
                <a:sym typeface="DM Sans"/>
              </a:rPr>
              <a:t>Convolución</a:t>
            </a:r>
            <a:endParaRPr b="1" i="0" sz="2900" u="none" cap="none" strike="noStrike">
              <a:solidFill>
                <a:schemeClr val="dk1"/>
              </a:solidFill>
              <a:latin typeface="DM Sans"/>
              <a:ea typeface="DM Sans"/>
              <a:cs typeface="DM Sans"/>
              <a:sym typeface="DM Sans"/>
            </a:endParaRPr>
          </a:p>
        </p:txBody>
      </p:sp>
      <p:sp>
        <p:nvSpPr>
          <p:cNvPr id="671" name="Google Shape;671;p90"/>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72" name="Google Shape;672;p90"/>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73" name="Google Shape;673;p90"/>
          <p:cNvSpPr txBox="1"/>
          <p:nvPr/>
        </p:nvSpPr>
        <p:spPr>
          <a:xfrm>
            <a:off x="584300" y="1194025"/>
            <a:ext cx="4108200" cy="2853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700">
                <a:solidFill>
                  <a:srgbClr val="151515"/>
                </a:solidFill>
                <a:highlight>
                  <a:srgbClr val="FFFFFF"/>
                </a:highlight>
                <a:latin typeface="DM Sans"/>
                <a:ea typeface="DM Sans"/>
                <a:cs typeface="DM Sans"/>
                <a:sym typeface="DM Sans"/>
              </a:rPr>
              <a:t>2</a:t>
            </a:r>
            <a:r>
              <a:rPr b="1" lang="es" sz="1700">
                <a:solidFill>
                  <a:srgbClr val="151515"/>
                </a:solidFill>
                <a:highlight>
                  <a:srgbClr val="FFFFFF"/>
                </a:highlight>
                <a:latin typeface="DM Sans"/>
                <a:ea typeface="DM Sans"/>
                <a:cs typeface="DM Sans"/>
                <a:sym typeface="DM Sans"/>
              </a:rPr>
              <a:t>) </a:t>
            </a:r>
            <a:r>
              <a:rPr b="1" lang="es" sz="1700">
                <a:solidFill>
                  <a:srgbClr val="151515"/>
                </a:solidFill>
                <a:highlight>
                  <a:srgbClr val="FFFFFF"/>
                </a:highlight>
                <a:latin typeface="DM Sans"/>
                <a:ea typeface="DM Sans"/>
                <a:cs typeface="DM Sans"/>
                <a:sym typeface="DM Sans"/>
              </a:rPr>
              <a:t>Parámetros</a:t>
            </a:r>
            <a:r>
              <a:rPr b="1" lang="es" sz="1700">
                <a:solidFill>
                  <a:srgbClr val="151515"/>
                </a:solidFill>
                <a:highlight>
                  <a:srgbClr val="FFFFFF"/>
                </a:highlight>
                <a:latin typeface="DM Sans"/>
                <a:ea typeface="DM Sans"/>
                <a:cs typeface="DM Sans"/>
                <a:sym typeface="DM Sans"/>
              </a:rPr>
              <a:t> compartidos: </a:t>
            </a:r>
            <a:r>
              <a:rPr lang="es" sz="1700">
                <a:solidFill>
                  <a:srgbClr val="151515"/>
                </a:solidFill>
                <a:highlight>
                  <a:srgbClr val="FFFFFF"/>
                </a:highlight>
                <a:latin typeface="DM Sans"/>
                <a:ea typeface="DM Sans"/>
                <a:cs typeface="DM Sans"/>
                <a:sym typeface="DM Sans"/>
              </a:rPr>
              <a:t>a diferencia de las redes neuronales convencionales (ANN) donde se establecen pesos para la calibración de parámetros en las CNN en principio se da el mismo peso a todos los píxeles por ende los pesos aplicados a una entrada son los mismos que los aplicados a otros.</a:t>
            </a:r>
            <a:endParaRPr sz="1700">
              <a:solidFill>
                <a:srgbClr val="151515"/>
              </a:solidFill>
              <a:highlight>
                <a:srgbClr val="FFFFFF"/>
              </a:highlight>
              <a:latin typeface="DM Sans"/>
              <a:ea typeface="DM Sans"/>
              <a:cs typeface="DM Sans"/>
              <a:sym typeface="DM Sans"/>
            </a:endParaRPr>
          </a:p>
        </p:txBody>
      </p:sp>
      <p:pic>
        <p:nvPicPr>
          <p:cNvPr id="674" name="Google Shape;674;p90"/>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675" name="Google Shape;675;p90"/>
          <p:cNvPicPr preferRelativeResize="0"/>
          <p:nvPr/>
        </p:nvPicPr>
        <p:blipFill>
          <a:blip r:embed="rId4">
            <a:alphaModFix/>
          </a:blip>
          <a:stretch>
            <a:fillRect/>
          </a:stretch>
        </p:blipFill>
        <p:spPr>
          <a:xfrm>
            <a:off x="5348050" y="1054500"/>
            <a:ext cx="2818825" cy="32801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91"/>
          <p:cNvSpPr txBox="1"/>
          <p:nvPr/>
        </p:nvSpPr>
        <p:spPr>
          <a:xfrm>
            <a:off x="473350" y="468000"/>
            <a:ext cx="8141100" cy="5865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2900">
                <a:solidFill>
                  <a:schemeClr val="dk1"/>
                </a:solidFill>
                <a:latin typeface="DM Sans"/>
                <a:ea typeface="DM Sans"/>
                <a:cs typeface="DM Sans"/>
                <a:sym typeface="DM Sans"/>
              </a:rPr>
              <a:t>1) </a:t>
            </a:r>
            <a:r>
              <a:rPr b="1" lang="es" sz="2900">
                <a:solidFill>
                  <a:schemeClr val="dk1"/>
                </a:solidFill>
                <a:latin typeface="DM Sans"/>
                <a:ea typeface="DM Sans"/>
                <a:cs typeface="DM Sans"/>
                <a:sym typeface="DM Sans"/>
              </a:rPr>
              <a:t>Convolución</a:t>
            </a:r>
            <a:endParaRPr b="1" i="0" sz="2900" u="none" cap="none" strike="noStrike">
              <a:solidFill>
                <a:schemeClr val="dk1"/>
              </a:solidFill>
              <a:latin typeface="DM Sans"/>
              <a:ea typeface="DM Sans"/>
              <a:cs typeface="DM Sans"/>
              <a:sym typeface="DM Sans"/>
            </a:endParaRPr>
          </a:p>
        </p:txBody>
      </p:sp>
      <p:sp>
        <p:nvSpPr>
          <p:cNvPr id="681" name="Google Shape;681;p91"/>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82" name="Google Shape;682;p91"/>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83" name="Google Shape;683;p91"/>
          <p:cNvSpPr txBox="1"/>
          <p:nvPr/>
        </p:nvSpPr>
        <p:spPr>
          <a:xfrm>
            <a:off x="592300" y="1295400"/>
            <a:ext cx="4108200" cy="25527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700">
                <a:solidFill>
                  <a:srgbClr val="151515"/>
                </a:solidFill>
                <a:highlight>
                  <a:srgbClr val="FFFFFF"/>
                </a:highlight>
                <a:latin typeface="DM Sans"/>
                <a:ea typeface="DM Sans"/>
                <a:cs typeface="DM Sans"/>
                <a:sym typeface="DM Sans"/>
              </a:rPr>
              <a:t>3</a:t>
            </a:r>
            <a:r>
              <a:rPr b="1" lang="es" sz="1700">
                <a:solidFill>
                  <a:srgbClr val="151515"/>
                </a:solidFill>
                <a:highlight>
                  <a:srgbClr val="FFFFFF"/>
                </a:highlight>
                <a:latin typeface="DM Sans"/>
                <a:ea typeface="DM Sans"/>
                <a:cs typeface="DM Sans"/>
                <a:sym typeface="DM Sans"/>
              </a:rPr>
              <a:t>) Equivalencia a translación: </a:t>
            </a:r>
            <a:r>
              <a:rPr lang="es" sz="1700">
                <a:solidFill>
                  <a:srgbClr val="151515"/>
                </a:solidFill>
                <a:highlight>
                  <a:srgbClr val="FFFFFF"/>
                </a:highlight>
                <a:latin typeface="DM Sans"/>
                <a:ea typeface="DM Sans"/>
                <a:cs typeface="DM Sans"/>
                <a:sym typeface="DM Sans"/>
              </a:rPr>
              <a:t>Debido al intercambio de parámetros, las capas de las redes neuronales convolucionales tendrán una propiedad de equivalencia a la translación. Por ende, si cambiamos la entrada de alguna manera, la salida también cambiará de la misma manera.</a:t>
            </a:r>
            <a:endParaRPr sz="1700">
              <a:solidFill>
                <a:srgbClr val="151515"/>
              </a:solidFill>
              <a:highlight>
                <a:srgbClr val="FFFFFF"/>
              </a:highlight>
              <a:latin typeface="DM Sans"/>
              <a:ea typeface="DM Sans"/>
              <a:cs typeface="DM Sans"/>
              <a:sym typeface="DM Sans"/>
            </a:endParaRPr>
          </a:p>
        </p:txBody>
      </p:sp>
      <p:pic>
        <p:nvPicPr>
          <p:cNvPr id="684" name="Google Shape;684;p91"/>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685" name="Google Shape;685;p91"/>
          <p:cNvPicPr preferRelativeResize="0"/>
          <p:nvPr/>
        </p:nvPicPr>
        <p:blipFill>
          <a:blip r:embed="rId4">
            <a:alphaModFix/>
          </a:blip>
          <a:stretch>
            <a:fillRect/>
          </a:stretch>
        </p:blipFill>
        <p:spPr>
          <a:xfrm>
            <a:off x="5348050" y="1054500"/>
            <a:ext cx="2818825" cy="32801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92"/>
          <p:cNvSpPr txBox="1"/>
          <p:nvPr/>
        </p:nvSpPr>
        <p:spPr>
          <a:xfrm>
            <a:off x="473350" y="468000"/>
            <a:ext cx="8141100" cy="5865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2900">
                <a:solidFill>
                  <a:schemeClr val="dk1"/>
                </a:solidFill>
                <a:latin typeface="DM Sans"/>
                <a:ea typeface="DM Sans"/>
                <a:cs typeface="DM Sans"/>
                <a:sym typeface="DM Sans"/>
              </a:rPr>
              <a:t>2) Pooling</a:t>
            </a:r>
            <a:endParaRPr b="1" i="0" sz="2900" u="none" cap="none" strike="noStrike">
              <a:solidFill>
                <a:schemeClr val="dk1"/>
              </a:solidFill>
              <a:latin typeface="DM Sans"/>
              <a:ea typeface="DM Sans"/>
              <a:cs typeface="DM Sans"/>
              <a:sym typeface="DM Sans"/>
            </a:endParaRPr>
          </a:p>
        </p:txBody>
      </p:sp>
      <p:sp>
        <p:nvSpPr>
          <p:cNvPr id="691" name="Google Shape;691;p92"/>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92" name="Google Shape;692;p92"/>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93" name="Google Shape;693;p92"/>
          <p:cNvSpPr txBox="1"/>
          <p:nvPr/>
        </p:nvSpPr>
        <p:spPr>
          <a:xfrm>
            <a:off x="560350" y="1026300"/>
            <a:ext cx="8054100" cy="13491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700">
                <a:solidFill>
                  <a:srgbClr val="151515"/>
                </a:solidFill>
                <a:highlight>
                  <a:srgbClr val="FFFFFF"/>
                </a:highlight>
                <a:latin typeface="DM Sans"/>
                <a:ea typeface="DM Sans"/>
                <a:cs typeface="DM Sans"/>
                <a:sym typeface="DM Sans"/>
              </a:rPr>
              <a:t>Reemplaza la salida de la red en ciertas ubicaciones al derivar una estadística de resumen de las salidas cercanas. Esto ayuda a reducir el tamaño espacial de la representación, lo que disminuye la cantidad requerida de cálculo y pesos. </a:t>
            </a:r>
            <a:endParaRPr sz="1700">
              <a:solidFill>
                <a:srgbClr val="151515"/>
              </a:solidFill>
              <a:highlight>
                <a:srgbClr val="FFFFFF"/>
              </a:highlight>
              <a:latin typeface="DM Sans"/>
              <a:ea typeface="DM Sans"/>
              <a:cs typeface="DM Sans"/>
              <a:sym typeface="DM Sans"/>
            </a:endParaRPr>
          </a:p>
        </p:txBody>
      </p:sp>
      <p:pic>
        <p:nvPicPr>
          <p:cNvPr id="694" name="Google Shape;694;p92"/>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695" name="Google Shape;695;p92"/>
          <p:cNvPicPr preferRelativeResize="0"/>
          <p:nvPr/>
        </p:nvPicPr>
        <p:blipFill rotWithShape="1">
          <a:blip r:embed="rId4">
            <a:alphaModFix/>
          </a:blip>
          <a:srcRect b="0" l="0" r="0" t="3660"/>
          <a:stretch/>
        </p:blipFill>
        <p:spPr>
          <a:xfrm>
            <a:off x="1982900" y="2159950"/>
            <a:ext cx="5001952" cy="23749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93"/>
          <p:cNvSpPr txBox="1"/>
          <p:nvPr/>
        </p:nvSpPr>
        <p:spPr>
          <a:xfrm>
            <a:off x="473350" y="468000"/>
            <a:ext cx="8141100" cy="5865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2900">
                <a:solidFill>
                  <a:schemeClr val="dk1"/>
                </a:solidFill>
                <a:latin typeface="DM Sans"/>
                <a:ea typeface="DM Sans"/>
                <a:cs typeface="DM Sans"/>
                <a:sym typeface="DM Sans"/>
              </a:rPr>
              <a:t>2) Pooling</a:t>
            </a:r>
            <a:endParaRPr b="1" i="0" sz="2900" u="none" cap="none" strike="noStrike">
              <a:solidFill>
                <a:schemeClr val="dk1"/>
              </a:solidFill>
              <a:latin typeface="DM Sans"/>
              <a:ea typeface="DM Sans"/>
              <a:cs typeface="DM Sans"/>
              <a:sym typeface="DM Sans"/>
            </a:endParaRPr>
          </a:p>
        </p:txBody>
      </p:sp>
      <p:sp>
        <p:nvSpPr>
          <p:cNvPr id="701" name="Google Shape;701;p93"/>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02" name="Google Shape;702;p93"/>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03" name="Google Shape;703;p93"/>
          <p:cNvSpPr txBox="1"/>
          <p:nvPr/>
        </p:nvSpPr>
        <p:spPr>
          <a:xfrm>
            <a:off x="588850" y="1054500"/>
            <a:ext cx="7910100" cy="13491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700">
                <a:solidFill>
                  <a:srgbClr val="151515"/>
                </a:solidFill>
                <a:highlight>
                  <a:srgbClr val="FFFFFF"/>
                </a:highlight>
                <a:latin typeface="DM Sans"/>
                <a:ea typeface="DM Sans"/>
                <a:cs typeface="DM Sans"/>
                <a:sym typeface="DM Sans"/>
              </a:rPr>
              <a:t>Existen varias funciones pooling, como el promedio, la norma L2, promedio ponderado basado en la distancia desde el píxel central. Sin embargo, la función más utilizada es la denominada </a:t>
            </a:r>
            <a:r>
              <a:rPr b="1" lang="es" sz="1700">
                <a:solidFill>
                  <a:srgbClr val="151515"/>
                </a:solidFill>
                <a:highlight>
                  <a:srgbClr val="FFFFFF"/>
                </a:highlight>
                <a:latin typeface="DM Sans"/>
                <a:ea typeface="DM Sans"/>
                <a:cs typeface="DM Sans"/>
                <a:sym typeface="DM Sans"/>
              </a:rPr>
              <a:t>max pooling</a:t>
            </a:r>
            <a:r>
              <a:rPr lang="es" sz="1700">
                <a:solidFill>
                  <a:srgbClr val="151515"/>
                </a:solidFill>
                <a:highlight>
                  <a:srgbClr val="FFFFFF"/>
                </a:highlight>
                <a:latin typeface="DM Sans"/>
                <a:ea typeface="DM Sans"/>
                <a:cs typeface="DM Sans"/>
                <a:sym typeface="DM Sans"/>
              </a:rPr>
              <a:t>, que arroja como salida el valor máximo del vecindario analizado.</a:t>
            </a:r>
            <a:endParaRPr sz="1700">
              <a:solidFill>
                <a:srgbClr val="151515"/>
              </a:solidFill>
              <a:highlight>
                <a:srgbClr val="FFFFFF"/>
              </a:highlight>
              <a:latin typeface="DM Sans"/>
              <a:ea typeface="DM Sans"/>
              <a:cs typeface="DM Sans"/>
              <a:sym typeface="DM Sans"/>
            </a:endParaRPr>
          </a:p>
        </p:txBody>
      </p:sp>
      <p:pic>
        <p:nvPicPr>
          <p:cNvPr id="704" name="Google Shape;704;p93"/>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705" name="Google Shape;705;p93"/>
          <p:cNvPicPr preferRelativeResize="0"/>
          <p:nvPr/>
        </p:nvPicPr>
        <p:blipFill>
          <a:blip r:embed="rId4">
            <a:alphaModFix/>
          </a:blip>
          <a:stretch>
            <a:fillRect/>
          </a:stretch>
        </p:blipFill>
        <p:spPr>
          <a:xfrm>
            <a:off x="2400950" y="2432349"/>
            <a:ext cx="4605401" cy="2049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1"/>
          <p:cNvSpPr txBox="1"/>
          <p:nvPr/>
        </p:nvSpPr>
        <p:spPr>
          <a:xfrm>
            <a:off x="1022175" y="1941375"/>
            <a:ext cx="69933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Introducción a Deep Learning</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94"/>
          <p:cNvSpPr txBox="1"/>
          <p:nvPr/>
        </p:nvSpPr>
        <p:spPr>
          <a:xfrm>
            <a:off x="473350" y="468000"/>
            <a:ext cx="8141100" cy="5865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2900">
                <a:solidFill>
                  <a:schemeClr val="dk1"/>
                </a:solidFill>
                <a:latin typeface="DM Sans"/>
                <a:ea typeface="DM Sans"/>
                <a:cs typeface="DM Sans"/>
                <a:sym typeface="DM Sans"/>
              </a:rPr>
              <a:t>3) Fully connected layers</a:t>
            </a:r>
            <a:endParaRPr b="1" i="0" sz="2900" u="none" cap="none" strike="noStrike">
              <a:solidFill>
                <a:schemeClr val="dk1"/>
              </a:solidFill>
              <a:latin typeface="DM Sans"/>
              <a:ea typeface="DM Sans"/>
              <a:cs typeface="DM Sans"/>
              <a:sym typeface="DM Sans"/>
            </a:endParaRPr>
          </a:p>
        </p:txBody>
      </p:sp>
      <p:sp>
        <p:nvSpPr>
          <p:cNvPr id="711" name="Google Shape;711;p94"/>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12" name="Google Shape;712;p94"/>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13" name="Google Shape;713;p94"/>
          <p:cNvSpPr txBox="1"/>
          <p:nvPr/>
        </p:nvSpPr>
        <p:spPr>
          <a:xfrm>
            <a:off x="560350" y="1026300"/>
            <a:ext cx="4435800" cy="34557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700">
                <a:solidFill>
                  <a:srgbClr val="151515"/>
                </a:solidFill>
                <a:highlight>
                  <a:srgbClr val="FFFFFF"/>
                </a:highlight>
                <a:latin typeface="DM Sans"/>
                <a:ea typeface="DM Sans"/>
                <a:cs typeface="DM Sans"/>
                <a:sym typeface="DM Sans"/>
              </a:rPr>
              <a:t>Las neuronas de las capas tienen conectividad total con todas las neuronas de la capa anterior y posterior. Esta es la razón por la que se pueden calcular las salidas como de costumbre mediante una multiplicación de matrices adicionando un efecto de sesgo.</a:t>
            </a:r>
            <a:endParaRPr sz="1700">
              <a:solidFill>
                <a:srgbClr val="151515"/>
              </a:solidFill>
              <a:highlight>
                <a:srgbClr val="FFFFFF"/>
              </a:highlight>
              <a:latin typeface="DM Sans"/>
              <a:ea typeface="DM Sans"/>
              <a:cs typeface="DM Sans"/>
              <a:sym typeface="DM Sans"/>
            </a:endParaRPr>
          </a:p>
          <a:p>
            <a:pPr indent="0" lvl="0" marL="0" rtl="0" algn="l">
              <a:lnSpc>
                <a:spcPct val="115000"/>
              </a:lnSpc>
              <a:spcBef>
                <a:spcPts val="0"/>
              </a:spcBef>
              <a:spcAft>
                <a:spcPts val="0"/>
              </a:spcAft>
              <a:buNone/>
            </a:pPr>
            <a:r>
              <a:t/>
            </a:r>
            <a:endParaRPr sz="1700">
              <a:solidFill>
                <a:srgbClr val="151515"/>
              </a:solidFill>
              <a:highlight>
                <a:srgbClr val="FFFFFF"/>
              </a:highlight>
              <a:latin typeface="DM Sans"/>
              <a:ea typeface="DM Sans"/>
              <a:cs typeface="DM Sans"/>
              <a:sym typeface="DM Sans"/>
            </a:endParaRPr>
          </a:p>
          <a:p>
            <a:pPr indent="0" lvl="0" marL="0" rtl="0" algn="l">
              <a:lnSpc>
                <a:spcPct val="115000"/>
              </a:lnSpc>
              <a:spcBef>
                <a:spcPts val="0"/>
              </a:spcBef>
              <a:spcAft>
                <a:spcPts val="0"/>
              </a:spcAft>
              <a:buNone/>
            </a:pPr>
            <a:r>
              <a:rPr lang="es" sz="1700">
                <a:solidFill>
                  <a:srgbClr val="151515"/>
                </a:solidFill>
                <a:highlight>
                  <a:srgbClr val="FFFFFF"/>
                </a:highlight>
                <a:latin typeface="DM Sans"/>
                <a:ea typeface="DM Sans"/>
                <a:cs typeface="DM Sans"/>
                <a:sym typeface="DM Sans"/>
              </a:rPr>
              <a:t>La capa FC ayuda a mapear la representación entre la entrada y la salida.</a:t>
            </a:r>
            <a:endParaRPr sz="1700">
              <a:solidFill>
                <a:srgbClr val="151515"/>
              </a:solidFill>
              <a:highlight>
                <a:srgbClr val="FFFFFF"/>
              </a:highlight>
              <a:latin typeface="DM Sans"/>
              <a:ea typeface="DM Sans"/>
              <a:cs typeface="DM Sans"/>
              <a:sym typeface="DM Sans"/>
            </a:endParaRPr>
          </a:p>
          <a:p>
            <a:pPr indent="0" lvl="0" marL="0" rtl="0" algn="l">
              <a:lnSpc>
                <a:spcPct val="115000"/>
              </a:lnSpc>
              <a:spcBef>
                <a:spcPts val="0"/>
              </a:spcBef>
              <a:spcAft>
                <a:spcPts val="0"/>
              </a:spcAft>
              <a:buNone/>
            </a:pPr>
            <a:r>
              <a:t/>
            </a:r>
            <a:endParaRPr sz="1700">
              <a:solidFill>
                <a:srgbClr val="151515"/>
              </a:solidFill>
              <a:highlight>
                <a:srgbClr val="FFFFFF"/>
              </a:highlight>
              <a:latin typeface="DM Sans"/>
              <a:ea typeface="DM Sans"/>
              <a:cs typeface="DM Sans"/>
              <a:sym typeface="DM Sans"/>
            </a:endParaRPr>
          </a:p>
        </p:txBody>
      </p:sp>
      <p:pic>
        <p:nvPicPr>
          <p:cNvPr id="714" name="Google Shape;714;p94"/>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715" name="Google Shape;715;p94"/>
          <p:cNvPicPr preferRelativeResize="0"/>
          <p:nvPr/>
        </p:nvPicPr>
        <p:blipFill>
          <a:blip r:embed="rId4">
            <a:alphaModFix/>
          </a:blip>
          <a:stretch>
            <a:fillRect/>
          </a:stretch>
        </p:blipFill>
        <p:spPr>
          <a:xfrm>
            <a:off x="5220525" y="1145866"/>
            <a:ext cx="2951999" cy="316636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95"/>
          <p:cNvSpPr txBox="1"/>
          <p:nvPr/>
        </p:nvSpPr>
        <p:spPr>
          <a:xfrm>
            <a:off x="473350" y="468000"/>
            <a:ext cx="8141100" cy="5865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2900">
                <a:solidFill>
                  <a:schemeClr val="dk1"/>
                </a:solidFill>
                <a:latin typeface="DM Sans"/>
                <a:ea typeface="DM Sans"/>
                <a:cs typeface="DM Sans"/>
                <a:sym typeface="DM Sans"/>
              </a:rPr>
              <a:t>3) </a:t>
            </a:r>
            <a:r>
              <a:rPr b="1" lang="es" sz="2900">
                <a:solidFill>
                  <a:schemeClr val="dk1"/>
                </a:solidFill>
                <a:latin typeface="DM Sans"/>
                <a:ea typeface="DM Sans"/>
                <a:cs typeface="DM Sans"/>
                <a:sym typeface="DM Sans"/>
              </a:rPr>
              <a:t>Fully connected layers</a:t>
            </a:r>
            <a:endParaRPr b="1" i="0" sz="2900" u="none" cap="none" strike="noStrike">
              <a:solidFill>
                <a:schemeClr val="dk1"/>
              </a:solidFill>
              <a:latin typeface="DM Sans"/>
              <a:ea typeface="DM Sans"/>
              <a:cs typeface="DM Sans"/>
              <a:sym typeface="DM Sans"/>
            </a:endParaRPr>
          </a:p>
        </p:txBody>
      </p:sp>
      <p:sp>
        <p:nvSpPr>
          <p:cNvPr id="721" name="Google Shape;721;p95"/>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22" name="Google Shape;722;p95"/>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23" name="Google Shape;723;p95"/>
          <p:cNvSpPr txBox="1"/>
          <p:nvPr/>
        </p:nvSpPr>
        <p:spPr>
          <a:xfrm>
            <a:off x="560350" y="1026300"/>
            <a:ext cx="4435800" cy="3154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700">
                <a:solidFill>
                  <a:srgbClr val="151515"/>
                </a:solidFill>
                <a:highlight>
                  <a:srgbClr val="FFFFFF"/>
                </a:highlight>
                <a:latin typeface="DM Sans"/>
                <a:ea typeface="DM Sans"/>
                <a:cs typeface="DM Sans"/>
                <a:sym typeface="DM Sans"/>
              </a:rPr>
              <a:t>Las capas FC en una red neuronal son aquellas donde todas las entradas de una capa están conectadas a cada unidad de activación de la siguiente capa. Usualmente las últimas capas son de tipo FC para compilar los datos extraídos en capas anteriores con el fin de generar el resultado final. Es la </a:t>
            </a:r>
            <a:r>
              <a:rPr b="1" lang="es" sz="1700">
                <a:solidFill>
                  <a:srgbClr val="151515"/>
                </a:solidFill>
                <a:highlight>
                  <a:srgbClr val="FFFFFF"/>
                </a:highlight>
                <a:latin typeface="DM Sans"/>
                <a:ea typeface="DM Sans"/>
                <a:cs typeface="DM Sans"/>
                <a:sym typeface="DM Sans"/>
              </a:rPr>
              <a:t>segunda</a:t>
            </a:r>
            <a:r>
              <a:rPr lang="es" sz="1700">
                <a:solidFill>
                  <a:srgbClr val="151515"/>
                </a:solidFill>
                <a:highlight>
                  <a:srgbClr val="FFFFFF"/>
                </a:highlight>
                <a:latin typeface="DM Sans"/>
                <a:ea typeface="DM Sans"/>
                <a:cs typeface="DM Sans"/>
                <a:sym typeface="DM Sans"/>
              </a:rPr>
              <a:t> capa que </a:t>
            </a:r>
            <a:r>
              <a:rPr b="1" lang="es" sz="1700">
                <a:solidFill>
                  <a:srgbClr val="151515"/>
                </a:solidFill>
                <a:highlight>
                  <a:srgbClr val="FFFFFF"/>
                </a:highlight>
                <a:latin typeface="DM Sans"/>
                <a:ea typeface="DM Sans"/>
                <a:cs typeface="DM Sans"/>
                <a:sym typeface="DM Sans"/>
              </a:rPr>
              <a:t>consume más tiempo</a:t>
            </a:r>
            <a:r>
              <a:rPr lang="es" sz="1700">
                <a:solidFill>
                  <a:srgbClr val="151515"/>
                </a:solidFill>
                <a:highlight>
                  <a:srgbClr val="FFFFFF"/>
                </a:highlight>
                <a:latin typeface="DM Sans"/>
                <a:ea typeface="DM Sans"/>
                <a:cs typeface="DM Sans"/>
                <a:sym typeface="DM Sans"/>
              </a:rPr>
              <a:t> después de la capa de convolución.</a:t>
            </a:r>
            <a:r>
              <a:rPr lang="es" sz="1700">
                <a:solidFill>
                  <a:srgbClr val="151515"/>
                </a:solidFill>
                <a:highlight>
                  <a:srgbClr val="FFFFFF"/>
                </a:highlight>
                <a:latin typeface="DM Sans"/>
                <a:ea typeface="DM Sans"/>
                <a:cs typeface="DM Sans"/>
                <a:sym typeface="DM Sans"/>
              </a:rPr>
              <a:t>.</a:t>
            </a:r>
            <a:endParaRPr sz="1700">
              <a:solidFill>
                <a:srgbClr val="151515"/>
              </a:solidFill>
              <a:highlight>
                <a:srgbClr val="FFFFFF"/>
              </a:highlight>
              <a:latin typeface="DM Sans"/>
              <a:ea typeface="DM Sans"/>
              <a:cs typeface="DM Sans"/>
              <a:sym typeface="DM Sans"/>
            </a:endParaRPr>
          </a:p>
        </p:txBody>
      </p:sp>
      <p:pic>
        <p:nvPicPr>
          <p:cNvPr id="724" name="Google Shape;724;p95"/>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725" name="Google Shape;725;p95"/>
          <p:cNvPicPr preferRelativeResize="0"/>
          <p:nvPr/>
        </p:nvPicPr>
        <p:blipFill>
          <a:blip r:embed="rId4">
            <a:alphaModFix/>
          </a:blip>
          <a:stretch>
            <a:fillRect/>
          </a:stretch>
        </p:blipFill>
        <p:spPr>
          <a:xfrm>
            <a:off x="5220525" y="1145866"/>
            <a:ext cx="2951999" cy="316636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96"/>
          <p:cNvSpPr txBox="1"/>
          <p:nvPr/>
        </p:nvSpPr>
        <p:spPr>
          <a:xfrm>
            <a:off x="473350" y="468000"/>
            <a:ext cx="8141100" cy="5865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2900">
                <a:solidFill>
                  <a:schemeClr val="dk1"/>
                </a:solidFill>
                <a:latin typeface="DM Sans"/>
                <a:ea typeface="DM Sans"/>
                <a:cs typeface="DM Sans"/>
                <a:sym typeface="DM Sans"/>
              </a:rPr>
              <a:t>4</a:t>
            </a:r>
            <a:r>
              <a:rPr b="1" lang="es" sz="2900">
                <a:solidFill>
                  <a:schemeClr val="dk1"/>
                </a:solidFill>
                <a:latin typeface="DM Sans"/>
                <a:ea typeface="DM Sans"/>
                <a:cs typeface="DM Sans"/>
                <a:sym typeface="DM Sans"/>
              </a:rPr>
              <a:t>) Capas no lineales</a:t>
            </a:r>
            <a:endParaRPr b="1" i="0" sz="2900" u="none" cap="none" strike="noStrike">
              <a:solidFill>
                <a:schemeClr val="dk1"/>
              </a:solidFill>
              <a:latin typeface="DM Sans"/>
              <a:ea typeface="DM Sans"/>
              <a:cs typeface="DM Sans"/>
              <a:sym typeface="DM Sans"/>
            </a:endParaRPr>
          </a:p>
        </p:txBody>
      </p:sp>
      <p:sp>
        <p:nvSpPr>
          <p:cNvPr id="731" name="Google Shape;731;p96"/>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32" name="Google Shape;732;p96"/>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33" name="Google Shape;733;p96"/>
          <p:cNvSpPr txBox="1"/>
          <p:nvPr/>
        </p:nvSpPr>
        <p:spPr>
          <a:xfrm>
            <a:off x="523500" y="1026300"/>
            <a:ext cx="4544400" cy="32964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600">
                <a:solidFill>
                  <a:srgbClr val="151515"/>
                </a:solidFill>
                <a:highlight>
                  <a:srgbClr val="FFFFFF"/>
                </a:highlight>
                <a:latin typeface="DM Sans"/>
                <a:ea typeface="DM Sans"/>
                <a:cs typeface="DM Sans"/>
                <a:sym typeface="DM Sans"/>
              </a:rPr>
              <a:t>Dado que la convolución es una operación lineal y las imágenes están lejos de ser lineales, las capas de no linealidad a menudo se colocan directamente después de la capa convolucional para introducir la no linealidad en el mapa de activación. Hay varios tipos de operaciones no lineales, siendo las más populares:</a:t>
            </a:r>
            <a:endParaRPr sz="1600">
              <a:solidFill>
                <a:srgbClr val="151515"/>
              </a:solidFill>
              <a:highlight>
                <a:srgbClr val="FFFFFF"/>
              </a:highlight>
              <a:latin typeface="DM Sans"/>
              <a:ea typeface="DM Sans"/>
              <a:cs typeface="DM Sans"/>
              <a:sym typeface="DM Sans"/>
            </a:endParaRPr>
          </a:p>
          <a:p>
            <a:pPr indent="-330200" lvl="0" marL="457200" rtl="0" algn="l">
              <a:lnSpc>
                <a:spcPct val="115000"/>
              </a:lnSpc>
              <a:spcBef>
                <a:spcPts val="0"/>
              </a:spcBef>
              <a:spcAft>
                <a:spcPts val="0"/>
              </a:spcAft>
              <a:buClr>
                <a:srgbClr val="151515"/>
              </a:buClr>
              <a:buSzPts val="1600"/>
              <a:buFont typeface="DM Sans"/>
              <a:buAutoNum type="arabicPeriod"/>
            </a:pPr>
            <a:r>
              <a:rPr lang="es" sz="1600">
                <a:solidFill>
                  <a:srgbClr val="151515"/>
                </a:solidFill>
                <a:highlight>
                  <a:srgbClr val="FFFFFF"/>
                </a:highlight>
                <a:latin typeface="DM Sans"/>
                <a:ea typeface="DM Sans"/>
                <a:cs typeface="DM Sans"/>
                <a:sym typeface="DM Sans"/>
              </a:rPr>
              <a:t>Tanh</a:t>
            </a:r>
            <a:endParaRPr sz="1600">
              <a:solidFill>
                <a:srgbClr val="151515"/>
              </a:solidFill>
              <a:highlight>
                <a:srgbClr val="FFFFFF"/>
              </a:highlight>
              <a:latin typeface="DM Sans"/>
              <a:ea typeface="DM Sans"/>
              <a:cs typeface="DM Sans"/>
              <a:sym typeface="DM Sans"/>
            </a:endParaRPr>
          </a:p>
          <a:p>
            <a:pPr indent="-336550" lvl="0" marL="457200" rtl="0" algn="l">
              <a:lnSpc>
                <a:spcPct val="115000"/>
              </a:lnSpc>
              <a:spcBef>
                <a:spcPts val="0"/>
              </a:spcBef>
              <a:spcAft>
                <a:spcPts val="0"/>
              </a:spcAft>
              <a:buClr>
                <a:srgbClr val="151515"/>
              </a:buClr>
              <a:buSzPts val="1700"/>
              <a:buFont typeface="DM Sans"/>
              <a:buAutoNum type="arabicPeriod"/>
            </a:pPr>
            <a:r>
              <a:rPr lang="es" sz="1700">
                <a:solidFill>
                  <a:srgbClr val="151515"/>
                </a:solidFill>
                <a:highlight>
                  <a:srgbClr val="FFFFFF"/>
                </a:highlight>
                <a:latin typeface="DM Sans"/>
                <a:ea typeface="DM Sans"/>
                <a:cs typeface="DM Sans"/>
                <a:sym typeface="DM Sans"/>
              </a:rPr>
              <a:t>Sigmoide</a:t>
            </a:r>
            <a:endParaRPr sz="1700">
              <a:solidFill>
                <a:srgbClr val="151515"/>
              </a:solidFill>
              <a:highlight>
                <a:srgbClr val="FFFFFF"/>
              </a:highlight>
              <a:latin typeface="DM Sans"/>
              <a:ea typeface="DM Sans"/>
              <a:cs typeface="DM Sans"/>
              <a:sym typeface="DM Sans"/>
            </a:endParaRPr>
          </a:p>
          <a:p>
            <a:pPr indent="-336550" lvl="0" marL="457200" rtl="0" algn="l">
              <a:lnSpc>
                <a:spcPct val="115000"/>
              </a:lnSpc>
              <a:spcBef>
                <a:spcPts val="0"/>
              </a:spcBef>
              <a:spcAft>
                <a:spcPts val="0"/>
              </a:spcAft>
              <a:buClr>
                <a:srgbClr val="151515"/>
              </a:buClr>
              <a:buSzPts val="1700"/>
              <a:buFont typeface="DM Sans"/>
              <a:buAutoNum type="arabicPeriod"/>
            </a:pPr>
            <a:r>
              <a:rPr lang="es" sz="1700">
                <a:solidFill>
                  <a:srgbClr val="151515"/>
                </a:solidFill>
                <a:highlight>
                  <a:srgbClr val="FFFFFF"/>
                </a:highlight>
                <a:latin typeface="DM Sans"/>
                <a:ea typeface="DM Sans"/>
                <a:cs typeface="DM Sans"/>
                <a:sym typeface="DM Sans"/>
              </a:rPr>
              <a:t>ReLU (más usada, alta convergencia)</a:t>
            </a:r>
            <a:endParaRPr sz="1700">
              <a:solidFill>
                <a:srgbClr val="151515"/>
              </a:solidFill>
              <a:highlight>
                <a:srgbClr val="FFFFFF"/>
              </a:highlight>
              <a:latin typeface="DM Sans"/>
              <a:ea typeface="DM Sans"/>
              <a:cs typeface="DM Sans"/>
              <a:sym typeface="DM Sans"/>
            </a:endParaRPr>
          </a:p>
        </p:txBody>
      </p:sp>
      <p:pic>
        <p:nvPicPr>
          <p:cNvPr id="734" name="Google Shape;734;p96"/>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735" name="Google Shape;735;p96"/>
          <p:cNvPicPr preferRelativeResize="0"/>
          <p:nvPr/>
        </p:nvPicPr>
        <p:blipFill>
          <a:blip r:embed="rId4">
            <a:alphaModFix/>
          </a:blip>
          <a:stretch>
            <a:fillRect/>
          </a:stretch>
        </p:blipFill>
        <p:spPr>
          <a:xfrm>
            <a:off x="4900325" y="1791450"/>
            <a:ext cx="3843051" cy="1766091"/>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97"/>
          <p:cNvSpPr txBox="1"/>
          <p:nvPr/>
        </p:nvSpPr>
        <p:spPr>
          <a:xfrm>
            <a:off x="1461300" y="207452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¿Dónde se usan las CNN?</a:t>
            </a:r>
            <a:endParaRPr b="1" sz="4000">
              <a:solidFill>
                <a:schemeClr val="dk1"/>
              </a:solidFill>
              <a:latin typeface="DM Sans"/>
              <a:ea typeface="DM Sans"/>
              <a:cs typeface="DM Sans"/>
              <a:sym typeface="DM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98"/>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Aplicaciones de CNN</a:t>
            </a:r>
            <a:endParaRPr b="1" i="0" sz="3000" u="none" cap="none" strike="noStrike">
              <a:solidFill>
                <a:schemeClr val="dk1"/>
              </a:solidFill>
              <a:latin typeface="DM Sans"/>
              <a:ea typeface="DM Sans"/>
              <a:cs typeface="DM Sans"/>
              <a:sym typeface="DM Sans"/>
            </a:endParaRPr>
          </a:p>
        </p:txBody>
      </p:sp>
      <p:sp>
        <p:nvSpPr>
          <p:cNvPr id="746" name="Google Shape;746;p98"/>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47" name="Google Shape;747;p98"/>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48" name="Google Shape;748;p98"/>
          <p:cNvSpPr txBox="1"/>
          <p:nvPr/>
        </p:nvSpPr>
        <p:spPr>
          <a:xfrm>
            <a:off x="573750" y="1016425"/>
            <a:ext cx="4694100" cy="3586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700">
                <a:solidFill>
                  <a:srgbClr val="28262B"/>
                </a:solidFill>
                <a:latin typeface="DM Sans"/>
                <a:ea typeface="DM Sans"/>
                <a:cs typeface="DM Sans"/>
                <a:sym typeface="DM Sans"/>
              </a:rPr>
              <a:t>Algunas de las aplicaciones más comunes son:</a:t>
            </a:r>
            <a:endParaRPr sz="1700">
              <a:solidFill>
                <a:srgbClr val="28262B"/>
              </a:solidFill>
              <a:latin typeface="DM Sans"/>
              <a:ea typeface="DM Sans"/>
              <a:cs typeface="DM Sans"/>
              <a:sym typeface="DM Sans"/>
            </a:endParaRPr>
          </a:p>
          <a:p>
            <a:pPr indent="-336550" lvl="0" marL="457200" rtl="0" algn="l">
              <a:lnSpc>
                <a:spcPct val="150000"/>
              </a:lnSpc>
              <a:spcBef>
                <a:spcPts val="0"/>
              </a:spcBef>
              <a:spcAft>
                <a:spcPts val="0"/>
              </a:spcAft>
              <a:buClr>
                <a:srgbClr val="28262B"/>
              </a:buClr>
              <a:buSzPts val="1700"/>
              <a:buFont typeface="DM Sans"/>
              <a:buAutoNum type="arabicPeriod"/>
            </a:pPr>
            <a:r>
              <a:rPr lang="es" sz="1700">
                <a:solidFill>
                  <a:srgbClr val="28262B"/>
                </a:solidFill>
                <a:latin typeface="DM Sans"/>
                <a:ea typeface="DM Sans"/>
                <a:cs typeface="DM Sans"/>
                <a:sym typeface="DM Sans"/>
              </a:rPr>
              <a:t>Reconocimiento facial</a:t>
            </a:r>
            <a:endParaRPr sz="1700">
              <a:solidFill>
                <a:srgbClr val="28262B"/>
              </a:solidFill>
              <a:latin typeface="DM Sans"/>
              <a:ea typeface="DM Sans"/>
              <a:cs typeface="DM Sans"/>
              <a:sym typeface="DM Sans"/>
            </a:endParaRPr>
          </a:p>
          <a:p>
            <a:pPr indent="-336550" lvl="0" marL="457200" rtl="0" algn="l">
              <a:lnSpc>
                <a:spcPct val="150000"/>
              </a:lnSpc>
              <a:spcBef>
                <a:spcPts val="0"/>
              </a:spcBef>
              <a:spcAft>
                <a:spcPts val="0"/>
              </a:spcAft>
              <a:buClr>
                <a:srgbClr val="28262B"/>
              </a:buClr>
              <a:buSzPts val="1700"/>
              <a:buFont typeface="DM Sans"/>
              <a:buAutoNum type="arabicPeriod"/>
            </a:pPr>
            <a:r>
              <a:rPr lang="es" sz="1700">
                <a:solidFill>
                  <a:srgbClr val="28262B"/>
                </a:solidFill>
                <a:latin typeface="DM Sans"/>
                <a:ea typeface="DM Sans"/>
                <a:cs typeface="DM Sans"/>
                <a:sym typeface="DM Sans"/>
              </a:rPr>
              <a:t>Análisis de documentos</a:t>
            </a:r>
            <a:endParaRPr sz="1700">
              <a:solidFill>
                <a:srgbClr val="28262B"/>
              </a:solidFill>
              <a:latin typeface="DM Sans"/>
              <a:ea typeface="DM Sans"/>
              <a:cs typeface="DM Sans"/>
              <a:sym typeface="DM Sans"/>
            </a:endParaRPr>
          </a:p>
          <a:p>
            <a:pPr indent="-336550" lvl="0" marL="457200" rtl="0" algn="l">
              <a:lnSpc>
                <a:spcPct val="150000"/>
              </a:lnSpc>
              <a:spcBef>
                <a:spcPts val="0"/>
              </a:spcBef>
              <a:spcAft>
                <a:spcPts val="0"/>
              </a:spcAft>
              <a:buClr>
                <a:srgbClr val="28262B"/>
              </a:buClr>
              <a:buSzPts val="1700"/>
              <a:buFont typeface="DM Sans"/>
              <a:buAutoNum type="arabicPeriod"/>
            </a:pPr>
            <a:r>
              <a:rPr lang="es" sz="1700">
                <a:solidFill>
                  <a:srgbClr val="28262B"/>
                </a:solidFill>
                <a:latin typeface="DM Sans"/>
                <a:ea typeface="DM Sans"/>
                <a:cs typeface="DM Sans"/>
                <a:sym typeface="DM Sans"/>
              </a:rPr>
              <a:t>Entendimiento del clima</a:t>
            </a:r>
            <a:endParaRPr sz="1700">
              <a:solidFill>
                <a:srgbClr val="28262B"/>
              </a:solidFill>
              <a:latin typeface="DM Sans"/>
              <a:ea typeface="DM Sans"/>
              <a:cs typeface="DM Sans"/>
              <a:sym typeface="DM Sans"/>
            </a:endParaRPr>
          </a:p>
          <a:p>
            <a:pPr indent="-336550" lvl="0" marL="457200" rtl="0" algn="l">
              <a:lnSpc>
                <a:spcPct val="150000"/>
              </a:lnSpc>
              <a:spcBef>
                <a:spcPts val="0"/>
              </a:spcBef>
              <a:spcAft>
                <a:spcPts val="0"/>
              </a:spcAft>
              <a:buClr>
                <a:srgbClr val="28262B"/>
              </a:buClr>
              <a:buSzPts val="1700"/>
              <a:buFont typeface="DM Sans"/>
              <a:buAutoNum type="arabicPeriod"/>
            </a:pPr>
            <a:r>
              <a:rPr lang="es" sz="1700">
                <a:solidFill>
                  <a:srgbClr val="28262B"/>
                </a:solidFill>
                <a:latin typeface="DM Sans"/>
                <a:ea typeface="DM Sans"/>
                <a:cs typeface="DM Sans"/>
                <a:sym typeface="DM Sans"/>
              </a:rPr>
              <a:t>Reconocimiento de objetos</a:t>
            </a:r>
            <a:endParaRPr sz="1700">
              <a:solidFill>
                <a:srgbClr val="28262B"/>
              </a:solidFill>
              <a:latin typeface="DM Sans"/>
              <a:ea typeface="DM Sans"/>
              <a:cs typeface="DM Sans"/>
              <a:sym typeface="DM Sans"/>
            </a:endParaRPr>
          </a:p>
          <a:p>
            <a:pPr indent="-336550" lvl="0" marL="457200" rtl="0" algn="l">
              <a:lnSpc>
                <a:spcPct val="150000"/>
              </a:lnSpc>
              <a:spcBef>
                <a:spcPts val="0"/>
              </a:spcBef>
              <a:spcAft>
                <a:spcPts val="0"/>
              </a:spcAft>
              <a:buClr>
                <a:srgbClr val="28262B"/>
              </a:buClr>
              <a:buSzPts val="1700"/>
              <a:buFont typeface="DM Sans"/>
              <a:buAutoNum type="arabicPeriod"/>
            </a:pPr>
            <a:r>
              <a:rPr lang="es" sz="1700">
                <a:solidFill>
                  <a:srgbClr val="28262B"/>
                </a:solidFill>
                <a:latin typeface="DM Sans"/>
                <a:ea typeface="DM Sans"/>
                <a:cs typeface="DM Sans"/>
                <a:sym typeface="DM Sans"/>
              </a:rPr>
              <a:t>Sistemas de recomendación</a:t>
            </a:r>
            <a:endParaRPr sz="1700">
              <a:solidFill>
                <a:srgbClr val="28262B"/>
              </a:solidFill>
              <a:latin typeface="DM Sans"/>
              <a:ea typeface="DM Sans"/>
              <a:cs typeface="DM Sans"/>
              <a:sym typeface="DM Sans"/>
            </a:endParaRPr>
          </a:p>
          <a:p>
            <a:pPr indent="-336550" lvl="0" marL="457200" rtl="0" algn="l">
              <a:lnSpc>
                <a:spcPct val="150000"/>
              </a:lnSpc>
              <a:spcBef>
                <a:spcPts val="0"/>
              </a:spcBef>
              <a:spcAft>
                <a:spcPts val="0"/>
              </a:spcAft>
              <a:buClr>
                <a:srgbClr val="28262B"/>
              </a:buClr>
              <a:buSzPts val="1700"/>
              <a:buFont typeface="DM Sans"/>
              <a:buAutoNum type="arabicPeriod"/>
            </a:pPr>
            <a:r>
              <a:rPr lang="es" sz="1700">
                <a:solidFill>
                  <a:srgbClr val="28262B"/>
                </a:solidFill>
                <a:latin typeface="DM Sans"/>
                <a:ea typeface="DM Sans"/>
                <a:cs typeface="DM Sans"/>
                <a:sym typeface="DM Sans"/>
              </a:rPr>
              <a:t>Detección de enfermedades</a:t>
            </a:r>
            <a:endParaRPr sz="1700">
              <a:solidFill>
                <a:srgbClr val="28262B"/>
              </a:solidFill>
              <a:latin typeface="DM Sans"/>
              <a:ea typeface="DM Sans"/>
              <a:cs typeface="DM Sans"/>
              <a:sym typeface="DM Sans"/>
            </a:endParaRPr>
          </a:p>
          <a:p>
            <a:pPr indent="-336550" lvl="0" marL="457200" rtl="0" algn="l">
              <a:lnSpc>
                <a:spcPct val="150000"/>
              </a:lnSpc>
              <a:spcBef>
                <a:spcPts val="0"/>
              </a:spcBef>
              <a:spcAft>
                <a:spcPts val="0"/>
              </a:spcAft>
              <a:buClr>
                <a:srgbClr val="28262B"/>
              </a:buClr>
              <a:buSzPts val="1700"/>
              <a:buFont typeface="DM Sans"/>
              <a:buAutoNum type="arabicPeriod"/>
            </a:pPr>
            <a:r>
              <a:rPr lang="es" sz="1700">
                <a:solidFill>
                  <a:srgbClr val="28262B"/>
                </a:solidFill>
                <a:latin typeface="DM Sans"/>
                <a:ea typeface="DM Sans"/>
                <a:cs typeface="DM Sans"/>
                <a:sym typeface="DM Sans"/>
              </a:rPr>
              <a:t>Encontrar ciertos tipos de sustancias </a:t>
            </a:r>
            <a:endParaRPr sz="1700">
              <a:solidFill>
                <a:srgbClr val="28262B"/>
              </a:solidFill>
              <a:latin typeface="DM Sans"/>
              <a:ea typeface="DM Sans"/>
              <a:cs typeface="DM Sans"/>
              <a:sym typeface="DM Sans"/>
            </a:endParaRPr>
          </a:p>
        </p:txBody>
      </p:sp>
      <p:pic>
        <p:nvPicPr>
          <p:cNvPr id="749" name="Google Shape;749;p98"/>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750" name="Google Shape;750;p98"/>
          <p:cNvPicPr preferRelativeResize="0"/>
          <p:nvPr/>
        </p:nvPicPr>
        <p:blipFill>
          <a:blip r:embed="rId4">
            <a:alphaModFix/>
          </a:blip>
          <a:stretch>
            <a:fillRect/>
          </a:stretch>
        </p:blipFill>
        <p:spPr>
          <a:xfrm>
            <a:off x="5444225" y="1135613"/>
            <a:ext cx="2872275" cy="28722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99"/>
          <p:cNvSpPr txBox="1"/>
          <p:nvPr/>
        </p:nvSpPr>
        <p:spPr>
          <a:xfrm>
            <a:off x="1022175" y="1941375"/>
            <a:ext cx="69933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Redes neuronales recurrentes (RNN)</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00"/>
          <p:cNvSpPr txBox="1"/>
          <p:nvPr/>
        </p:nvSpPr>
        <p:spPr>
          <a:xfrm>
            <a:off x="1064475" y="2202300"/>
            <a:ext cx="70047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Definición</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01"/>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Redes neuronales recurrentes (RNN)</a:t>
            </a:r>
            <a:endParaRPr b="1" i="0" sz="3000" u="none" cap="none" strike="noStrike">
              <a:solidFill>
                <a:schemeClr val="dk1"/>
              </a:solidFill>
              <a:latin typeface="DM Sans"/>
              <a:ea typeface="DM Sans"/>
              <a:cs typeface="DM Sans"/>
              <a:sym typeface="DM Sans"/>
            </a:endParaRPr>
          </a:p>
        </p:txBody>
      </p:sp>
      <p:sp>
        <p:nvSpPr>
          <p:cNvPr id="766" name="Google Shape;766;p101"/>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67" name="Google Shape;767;p101"/>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68" name="Google Shape;768;p101"/>
          <p:cNvSpPr txBox="1"/>
          <p:nvPr/>
        </p:nvSpPr>
        <p:spPr>
          <a:xfrm>
            <a:off x="573750" y="1016425"/>
            <a:ext cx="4574100" cy="33864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600">
                <a:solidFill>
                  <a:srgbClr val="28262B"/>
                </a:solidFill>
                <a:latin typeface="DM Sans"/>
                <a:ea typeface="DM Sans"/>
                <a:cs typeface="DM Sans"/>
                <a:sym typeface="DM Sans"/>
              </a:rPr>
              <a:t>Son un tipo de red neuronal artificial que utiliza datos secuenciales o datos de series temporales. Se usan comúnmente para problemas como traducción de idiomas, procesamiento de lenguaje natural (nlp), reconocimiento de voz y subtítulos de imágenes; se incorporan a aplicaciones populares como Siri y Google Translate por ejemplo</a:t>
            </a:r>
            <a:endParaRPr sz="1600">
              <a:solidFill>
                <a:srgbClr val="28262B"/>
              </a:solidFill>
              <a:latin typeface="DM Sans"/>
              <a:ea typeface="DM Sans"/>
              <a:cs typeface="DM Sans"/>
              <a:sym typeface="DM Sans"/>
            </a:endParaRPr>
          </a:p>
        </p:txBody>
      </p:sp>
      <p:pic>
        <p:nvPicPr>
          <p:cNvPr id="769" name="Google Shape;769;p101"/>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770" name="Google Shape;770;p101"/>
          <p:cNvPicPr preferRelativeResize="0"/>
          <p:nvPr/>
        </p:nvPicPr>
        <p:blipFill rotWithShape="1">
          <a:blip r:embed="rId4">
            <a:alphaModFix/>
          </a:blip>
          <a:srcRect b="0" l="0" r="1797" t="0"/>
          <a:stretch/>
        </p:blipFill>
        <p:spPr>
          <a:xfrm>
            <a:off x="4980150" y="1566225"/>
            <a:ext cx="3570101" cy="22372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02"/>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Redes neuronales recurrentes (RNN)</a:t>
            </a:r>
            <a:endParaRPr b="1" i="0" sz="3000" u="none" cap="none" strike="noStrike">
              <a:solidFill>
                <a:schemeClr val="dk1"/>
              </a:solidFill>
              <a:latin typeface="DM Sans"/>
              <a:ea typeface="DM Sans"/>
              <a:cs typeface="DM Sans"/>
              <a:sym typeface="DM Sans"/>
            </a:endParaRPr>
          </a:p>
        </p:txBody>
      </p:sp>
      <p:sp>
        <p:nvSpPr>
          <p:cNvPr id="776" name="Google Shape;776;p102"/>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77" name="Google Shape;777;p102"/>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78" name="Google Shape;778;p102"/>
          <p:cNvSpPr txBox="1"/>
          <p:nvPr/>
        </p:nvSpPr>
        <p:spPr>
          <a:xfrm>
            <a:off x="573750" y="1016425"/>
            <a:ext cx="4574100" cy="33864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600">
                <a:solidFill>
                  <a:srgbClr val="28262B"/>
                </a:solidFill>
                <a:latin typeface="DM Sans"/>
                <a:ea typeface="DM Sans"/>
                <a:cs typeface="DM Sans"/>
                <a:sym typeface="DM Sans"/>
              </a:rPr>
              <a:t>Así como las CNN, las RNN utilizan datos de entrenamiento para aprender. Se distinguen por su </a:t>
            </a:r>
            <a:r>
              <a:rPr b="1" lang="es" sz="1600">
                <a:solidFill>
                  <a:srgbClr val="28262B"/>
                </a:solidFill>
                <a:latin typeface="DM Sans"/>
                <a:ea typeface="DM Sans"/>
                <a:cs typeface="DM Sans"/>
                <a:sym typeface="DM Sans"/>
              </a:rPr>
              <a:t>"memoria" </a:t>
            </a:r>
            <a:r>
              <a:rPr lang="es" sz="1600">
                <a:solidFill>
                  <a:srgbClr val="28262B"/>
                </a:solidFill>
                <a:latin typeface="DM Sans"/>
                <a:ea typeface="DM Sans"/>
                <a:cs typeface="DM Sans"/>
                <a:sym typeface="DM Sans"/>
              </a:rPr>
              <a:t>ya que toman información de entradas anteriores para influir en la entrada y salida actual. Mientras que las redes neuronales profundas tradicionales asumen que las entradas y salidas son independientes, la salida de las RNN depende de los elementos previos dentro de la secuencia. </a:t>
            </a:r>
            <a:endParaRPr sz="1600">
              <a:solidFill>
                <a:srgbClr val="28262B"/>
              </a:solidFill>
              <a:latin typeface="DM Sans"/>
              <a:ea typeface="DM Sans"/>
              <a:cs typeface="DM Sans"/>
              <a:sym typeface="DM Sans"/>
            </a:endParaRPr>
          </a:p>
        </p:txBody>
      </p:sp>
      <p:pic>
        <p:nvPicPr>
          <p:cNvPr id="779" name="Google Shape;779;p102"/>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780" name="Google Shape;780;p102"/>
          <p:cNvPicPr preferRelativeResize="0"/>
          <p:nvPr/>
        </p:nvPicPr>
        <p:blipFill rotWithShape="1">
          <a:blip r:embed="rId4">
            <a:alphaModFix/>
          </a:blip>
          <a:srcRect b="0" l="0" r="52987" t="0"/>
          <a:stretch/>
        </p:blipFill>
        <p:spPr>
          <a:xfrm>
            <a:off x="4858000" y="1185424"/>
            <a:ext cx="3564775" cy="27726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103"/>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Redes neuronales recurrentes (RNN)</a:t>
            </a:r>
            <a:endParaRPr b="1" i="0" sz="3000" u="none" cap="none" strike="noStrike">
              <a:solidFill>
                <a:schemeClr val="dk1"/>
              </a:solidFill>
              <a:latin typeface="DM Sans"/>
              <a:ea typeface="DM Sans"/>
              <a:cs typeface="DM Sans"/>
              <a:sym typeface="DM Sans"/>
            </a:endParaRPr>
          </a:p>
        </p:txBody>
      </p:sp>
      <p:sp>
        <p:nvSpPr>
          <p:cNvPr id="786" name="Google Shape;786;p103"/>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87" name="Google Shape;787;p103"/>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88" name="Google Shape;788;p103"/>
          <p:cNvSpPr txBox="1"/>
          <p:nvPr/>
        </p:nvSpPr>
        <p:spPr>
          <a:xfrm>
            <a:off x="573750" y="1016425"/>
            <a:ext cx="4574100" cy="33864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600">
                <a:solidFill>
                  <a:srgbClr val="28262B"/>
                </a:solidFill>
                <a:latin typeface="DM Sans"/>
                <a:ea typeface="DM Sans"/>
                <a:cs typeface="DM Sans"/>
                <a:sym typeface="DM Sans"/>
              </a:rPr>
              <a:t>Otra característica distintiva de las RNN es que </a:t>
            </a:r>
            <a:r>
              <a:rPr b="1" lang="es" sz="1600">
                <a:solidFill>
                  <a:srgbClr val="28262B"/>
                </a:solidFill>
                <a:latin typeface="DM Sans"/>
                <a:ea typeface="DM Sans"/>
                <a:cs typeface="DM Sans"/>
                <a:sym typeface="DM Sans"/>
              </a:rPr>
              <a:t>comparten parámetros</a:t>
            </a:r>
            <a:r>
              <a:rPr lang="es" sz="1600">
                <a:solidFill>
                  <a:srgbClr val="28262B"/>
                </a:solidFill>
                <a:latin typeface="DM Sans"/>
                <a:ea typeface="DM Sans"/>
                <a:cs typeface="DM Sans"/>
                <a:sym typeface="DM Sans"/>
              </a:rPr>
              <a:t> en cada capa de la red. Mientras que las </a:t>
            </a:r>
            <a:r>
              <a:rPr b="1" lang="es" sz="1600">
                <a:solidFill>
                  <a:srgbClr val="28262B"/>
                </a:solidFill>
                <a:latin typeface="DM Sans"/>
                <a:ea typeface="DM Sans"/>
                <a:cs typeface="DM Sans"/>
                <a:sym typeface="DM Sans"/>
              </a:rPr>
              <a:t>redes feedforward </a:t>
            </a:r>
            <a:r>
              <a:rPr lang="es" sz="1600">
                <a:solidFill>
                  <a:srgbClr val="28262B"/>
                </a:solidFill>
                <a:latin typeface="DM Sans"/>
                <a:ea typeface="DM Sans"/>
                <a:cs typeface="DM Sans"/>
                <a:sym typeface="DM Sans"/>
              </a:rPr>
              <a:t>tienen diferentes pesos en cada nodo, las RNN comparten el mismo parámetro de peso dentro de cada capa de la red. Los pesos se ajustan a través de los procesos de retropropagación y descenso de gradiente para facilitar el aprendizaje por refuerzo.</a:t>
            </a:r>
            <a:endParaRPr sz="1600">
              <a:solidFill>
                <a:srgbClr val="28262B"/>
              </a:solidFill>
              <a:latin typeface="DM Sans"/>
              <a:ea typeface="DM Sans"/>
              <a:cs typeface="DM Sans"/>
              <a:sym typeface="DM Sans"/>
            </a:endParaRPr>
          </a:p>
        </p:txBody>
      </p:sp>
      <p:pic>
        <p:nvPicPr>
          <p:cNvPr id="789" name="Google Shape;789;p103"/>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790" name="Google Shape;790;p103"/>
          <p:cNvPicPr preferRelativeResize="0"/>
          <p:nvPr/>
        </p:nvPicPr>
        <p:blipFill rotWithShape="1">
          <a:blip r:embed="rId4">
            <a:alphaModFix/>
          </a:blip>
          <a:srcRect b="0" l="0" r="52987" t="0"/>
          <a:stretch/>
        </p:blipFill>
        <p:spPr>
          <a:xfrm>
            <a:off x="4858000" y="1185424"/>
            <a:ext cx="3564775" cy="2772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Definición</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104"/>
          <p:cNvSpPr txBox="1"/>
          <p:nvPr/>
        </p:nvSpPr>
        <p:spPr>
          <a:xfrm>
            <a:off x="1064475" y="2202300"/>
            <a:ext cx="70047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Origen</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105"/>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Origen</a:t>
            </a:r>
            <a:endParaRPr b="1" i="0" sz="3000" u="none" cap="none" strike="noStrike">
              <a:solidFill>
                <a:schemeClr val="dk1"/>
              </a:solidFill>
              <a:latin typeface="DM Sans"/>
              <a:ea typeface="DM Sans"/>
              <a:cs typeface="DM Sans"/>
              <a:sym typeface="DM Sans"/>
            </a:endParaRPr>
          </a:p>
        </p:txBody>
      </p:sp>
      <p:sp>
        <p:nvSpPr>
          <p:cNvPr id="801" name="Google Shape;801;p105"/>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02" name="Google Shape;802;p105"/>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03" name="Google Shape;803;p105"/>
          <p:cNvSpPr txBox="1"/>
          <p:nvPr/>
        </p:nvSpPr>
        <p:spPr>
          <a:xfrm>
            <a:off x="573750" y="1016425"/>
            <a:ext cx="7978500" cy="153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600">
                <a:solidFill>
                  <a:srgbClr val="28262B"/>
                </a:solidFill>
                <a:latin typeface="DM Sans"/>
                <a:ea typeface="DM Sans"/>
                <a:cs typeface="DM Sans"/>
                <a:sym typeface="DM Sans"/>
              </a:rPr>
              <a:t>El concepto de RNN se planteó en 1986. Y la famosa arquitectura LSTM se inventó en 1997. La cantidad de arquitecturas conocidas de RNN es mucho menor que la de CNN. Existen 3 fases importantes: Vanilla RNN, LSTM y Encoder-Decoder</a:t>
            </a:r>
            <a:endParaRPr sz="1600">
              <a:solidFill>
                <a:srgbClr val="28262B"/>
              </a:solidFill>
              <a:latin typeface="DM Sans"/>
              <a:ea typeface="DM Sans"/>
              <a:cs typeface="DM Sans"/>
              <a:sym typeface="DM Sans"/>
            </a:endParaRPr>
          </a:p>
          <a:p>
            <a:pPr indent="0" lvl="0" marL="0" rtl="0" algn="l">
              <a:lnSpc>
                <a:spcPct val="150000"/>
              </a:lnSpc>
              <a:spcBef>
                <a:spcPts val="0"/>
              </a:spcBef>
              <a:spcAft>
                <a:spcPts val="0"/>
              </a:spcAft>
              <a:buNone/>
            </a:pPr>
            <a:r>
              <a:t/>
            </a:r>
            <a:endParaRPr sz="1600">
              <a:solidFill>
                <a:srgbClr val="28262B"/>
              </a:solidFill>
              <a:latin typeface="DM Sans"/>
              <a:ea typeface="DM Sans"/>
              <a:cs typeface="DM Sans"/>
              <a:sym typeface="DM Sans"/>
            </a:endParaRPr>
          </a:p>
        </p:txBody>
      </p:sp>
      <p:pic>
        <p:nvPicPr>
          <p:cNvPr id="804" name="Google Shape;804;p105"/>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805" name="Google Shape;805;p105"/>
          <p:cNvPicPr preferRelativeResize="0"/>
          <p:nvPr/>
        </p:nvPicPr>
        <p:blipFill>
          <a:blip r:embed="rId4">
            <a:alphaModFix/>
          </a:blip>
          <a:stretch>
            <a:fillRect/>
          </a:stretch>
        </p:blipFill>
        <p:spPr>
          <a:xfrm>
            <a:off x="1216747" y="2345047"/>
            <a:ext cx="6247301" cy="22168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106"/>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Vanilla RNN</a:t>
            </a:r>
            <a:endParaRPr b="1" i="0" sz="3000" u="none" cap="none" strike="noStrike">
              <a:solidFill>
                <a:schemeClr val="dk1"/>
              </a:solidFill>
              <a:latin typeface="DM Sans"/>
              <a:ea typeface="DM Sans"/>
              <a:cs typeface="DM Sans"/>
              <a:sym typeface="DM Sans"/>
            </a:endParaRPr>
          </a:p>
        </p:txBody>
      </p:sp>
      <p:sp>
        <p:nvSpPr>
          <p:cNvPr id="811" name="Google Shape;811;p106"/>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12" name="Google Shape;812;p106"/>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13" name="Google Shape;813;p106"/>
          <p:cNvSpPr txBox="1"/>
          <p:nvPr/>
        </p:nvSpPr>
        <p:spPr>
          <a:xfrm>
            <a:off x="573750" y="1016425"/>
            <a:ext cx="7978500" cy="153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600">
                <a:solidFill>
                  <a:srgbClr val="28262B"/>
                </a:solidFill>
                <a:latin typeface="DM Sans"/>
                <a:ea typeface="DM Sans"/>
                <a:cs typeface="DM Sans"/>
                <a:sym typeface="DM Sans"/>
              </a:rPr>
              <a:t>Desarrollada a principios de 1986 donde x, o y h son la entrada, la salida y el estado oculto, con U, W y V son los parámetros que se les aplican respectivamente. Dentro de la célula RNN de color verde, podría haber una o más capas de neuronas normales u otros tipos de RNN.</a:t>
            </a:r>
            <a:endParaRPr sz="1600">
              <a:solidFill>
                <a:srgbClr val="28262B"/>
              </a:solidFill>
              <a:latin typeface="DM Sans"/>
              <a:ea typeface="DM Sans"/>
              <a:cs typeface="DM Sans"/>
              <a:sym typeface="DM Sans"/>
            </a:endParaRPr>
          </a:p>
        </p:txBody>
      </p:sp>
      <p:pic>
        <p:nvPicPr>
          <p:cNvPr id="814" name="Google Shape;814;p106"/>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815" name="Google Shape;815;p106"/>
          <p:cNvPicPr preferRelativeResize="0"/>
          <p:nvPr/>
        </p:nvPicPr>
        <p:blipFill rotWithShape="1">
          <a:blip r:embed="rId4">
            <a:alphaModFix/>
          </a:blip>
          <a:srcRect b="11157" l="2398" r="6042" t="6075"/>
          <a:stretch/>
        </p:blipFill>
        <p:spPr>
          <a:xfrm>
            <a:off x="1190975" y="2464350"/>
            <a:ext cx="6280050" cy="18895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107"/>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LSTM</a:t>
            </a:r>
            <a:endParaRPr b="1" i="0" sz="3000" u="none" cap="none" strike="noStrike">
              <a:solidFill>
                <a:schemeClr val="dk1"/>
              </a:solidFill>
              <a:latin typeface="DM Sans"/>
              <a:ea typeface="DM Sans"/>
              <a:cs typeface="DM Sans"/>
              <a:sym typeface="DM Sans"/>
            </a:endParaRPr>
          </a:p>
        </p:txBody>
      </p:sp>
      <p:sp>
        <p:nvSpPr>
          <p:cNvPr id="821" name="Google Shape;821;p107"/>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22" name="Google Shape;822;p107"/>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23" name="Google Shape;823;p107"/>
          <p:cNvSpPr txBox="1"/>
          <p:nvPr/>
        </p:nvSpPr>
        <p:spPr>
          <a:xfrm>
            <a:off x="573750" y="1016425"/>
            <a:ext cx="4447500" cy="3586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700">
                <a:solidFill>
                  <a:srgbClr val="28262B"/>
                </a:solidFill>
                <a:latin typeface="DM Sans"/>
                <a:ea typeface="DM Sans"/>
                <a:cs typeface="DM Sans"/>
                <a:sym typeface="DM Sans"/>
              </a:rPr>
              <a:t>LSTM es la arquitectura RNN más popular, incluso después de más de 20 años de su nacimiento. Pero, ¿por qué LSTM? La principal razón es que Vanilla RNN no puede recordar muy bien el pasado. El único conjunto de parámetros en Vanilla RNN tiene que procesar y recordar demasiada información y se sobrecarga fácilmente.</a:t>
            </a:r>
            <a:endParaRPr sz="1700">
              <a:solidFill>
                <a:srgbClr val="28262B"/>
              </a:solidFill>
              <a:latin typeface="DM Sans"/>
              <a:ea typeface="DM Sans"/>
              <a:cs typeface="DM Sans"/>
              <a:sym typeface="DM Sans"/>
            </a:endParaRPr>
          </a:p>
        </p:txBody>
      </p:sp>
      <p:pic>
        <p:nvPicPr>
          <p:cNvPr id="824" name="Google Shape;824;p107"/>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825" name="Google Shape;825;p107"/>
          <p:cNvPicPr preferRelativeResize="0"/>
          <p:nvPr/>
        </p:nvPicPr>
        <p:blipFill>
          <a:blip r:embed="rId4">
            <a:alphaModFix/>
          </a:blip>
          <a:stretch>
            <a:fillRect/>
          </a:stretch>
        </p:blipFill>
        <p:spPr>
          <a:xfrm>
            <a:off x="5088228" y="1211754"/>
            <a:ext cx="3526576" cy="29581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08"/>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LSTM</a:t>
            </a:r>
            <a:endParaRPr b="1" i="0" sz="3000" u="none" cap="none" strike="noStrike">
              <a:solidFill>
                <a:schemeClr val="dk1"/>
              </a:solidFill>
              <a:latin typeface="DM Sans"/>
              <a:ea typeface="DM Sans"/>
              <a:cs typeface="DM Sans"/>
              <a:sym typeface="DM Sans"/>
            </a:endParaRPr>
          </a:p>
        </p:txBody>
      </p:sp>
      <p:sp>
        <p:nvSpPr>
          <p:cNvPr id="831" name="Google Shape;831;p108"/>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32" name="Google Shape;832;p108"/>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33" name="Google Shape;833;p108"/>
          <p:cNvSpPr txBox="1"/>
          <p:nvPr/>
        </p:nvSpPr>
        <p:spPr>
          <a:xfrm>
            <a:off x="573750" y="1016425"/>
            <a:ext cx="4447500" cy="3193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700">
                <a:solidFill>
                  <a:srgbClr val="28262B"/>
                </a:solidFill>
                <a:latin typeface="DM Sans"/>
                <a:ea typeface="DM Sans"/>
                <a:cs typeface="DM Sans"/>
                <a:sym typeface="DM Sans"/>
              </a:rPr>
              <a:t>Para información secuencial como conversaciones y textos. LSTM presenta tres tipos de memorias seleccionadas (gates) que son puertas de entrada, salida y Forget Gates respectivamente, así como la función sigmoide para representar el porcentaje de información para el procesamiento.</a:t>
            </a:r>
            <a:endParaRPr sz="1700">
              <a:solidFill>
                <a:srgbClr val="28262B"/>
              </a:solidFill>
              <a:latin typeface="DM Sans"/>
              <a:ea typeface="DM Sans"/>
              <a:cs typeface="DM Sans"/>
              <a:sym typeface="DM Sans"/>
            </a:endParaRPr>
          </a:p>
        </p:txBody>
      </p:sp>
      <p:pic>
        <p:nvPicPr>
          <p:cNvPr id="834" name="Google Shape;834;p108"/>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835" name="Google Shape;835;p108"/>
          <p:cNvPicPr preferRelativeResize="0"/>
          <p:nvPr/>
        </p:nvPicPr>
        <p:blipFill>
          <a:blip r:embed="rId4">
            <a:alphaModFix/>
          </a:blip>
          <a:stretch>
            <a:fillRect/>
          </a:stretch>
        </p:blipFill>
        <p:spPr>
          <a:xfrm>
            <a:off x="5088228" y="1211754"/>
            <a:ext cx="3526576" cy="29581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109"/>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Encoder-Decoder</a:t>
            </a:r>
            <a:endParaRPr b="1" i="0" sz="3000" u="none" cap="none" strike="noStrike">
              <a:solidFill>
                <a:schemeClr val="dk1"/>
              </a:solidFill>
              <a:latin typeface="DM Sans"/>
              <a:ea typeface="DM Sans"/>
              <a:cs typeface="DM Sans"/>
              <a:sym typeface="DM Sans"/>
            </a:endParaRPr>
          </a:p>
        </p:txBody>
      </p:sp>
      <p:sp>
        <p:nvSpPr>
          <p:cNvPr id="841" name="Google Shape;841;p109"/>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42" name="Google Shape;842;p109"/>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43" name="Google Shape;843;p109"/>
          <p:cNvSpPr txBox="1"/>
          <p:nvPr/>
        </p:nvSpPr>
        <p:spPr>
          <a:xfrm>
            <a:off x="573750" y="1016425"/>
            <a:ext cx="7978500" cy="11697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600">
                <a:solidFill>
                  <a:srgbClr val="28262B"/>
                </a:solidFill>
                <a:latin typeface="DM Sans"/>
                <a:ea typeface="DM Sans"/>
                <a:cs typeface="DM Sans"/>
                <a:sym typeface="DM Sans"/>
              </a:rPr>
              <a:t>Es una arquitectura genérica que no pertenece a la RNN. Se aplica ampliamente en casos de uso de aprendizaje profundo de Secuencia a Secuencia. Los modelos de NLP previamente entrenados GPT-2 y GPT-3 de OpenAI son ejemplos.</a:t>
            </a:r>
            <a:endParaRPr sz="1600">
              <a:solidFill>
                <a:srgbClr val="28262B"/>
              </a:solidFill>
              <a:latin typeface="DM Sans"/>
              <a:ea typeface="DM Sans"/>
              <a:cs typeface="DM Sans"/>
              <a:sym typeface="DM Sans"/>
            </a:endParaRPr>
          </a:p>
        </p:txBody>
      </p:sp>
      <p:pic>
        <p:nvPicPr>
          <p:cNvPr id="844" name="Google Shape;844;p109"/>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845" name="Google Shape;845;p109"/>
          <p:cNvPicPr preferRelativeResize="0"/>
          <p:nvPr/>
        </p:nvPicPr>
        <p:blipFill>
          <a:blip r:embed="rId4">
            <a:alphaModFix/>
          </a:blip>
          <a:stretch>
            <a:fillRect/>
          </a:stretch>
        </p:blipFill>
        <p:spPr>
          <a:xfrm>
            <a:off x="1946700" y="2199025"/>
            <a:ext cx="4932968" cy="228297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110"/>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Encoder-Decoder</a:t>
            </a:r>
            <a:endParaRPr b="1" i="0" sz="3000" u="none" cap="none" strike="noStrike">
              <a:solidFill>
                <a:schemeClr val="dk1"/>
              </a:solidFill>
              <a:latin typeface="DM Sans"/>
              <a:ea typeface="DM Sans"/>
              <a:cs typeface="DM Sans"/>
              <a:sym typeface="DM Sans"/>
            </a:endParaRPr>
          </a:p>
        </p:txBody>
      </p:sp>
      <p:sp>
        <p:nvSpPr>
          <p:cNvPr id="851" name="Google Shape;851;p110"/>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52" name="Google Shape;852;p110"/>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53" name="Google Shape;853;p110"/>
          <p:cNvSpPr txBox="1"/>
          <p:nvPr/>
        </p:nvSpPr>
        <p:spPr>
          <a:xfrm>
            <a:off x="475200" y="996675"/>
            <a:ext cx="8086200" cy="153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600">
                <a:solidFill>
                  <a:srgbClr val="28262B"/>
                </a:solidFill>
                <a:latin typeface="DM Sans"/>
                <a:ea typeface="DM Sans"/>
                <a:cs typeface="DM Sans"/>
                <a:sym typeface="DM Sans"/>
              </a:rPr>
              <a:t>Imita el proceso de cognición del cerebro humano. Por ejemplo, cuando vemos algo y lo “codificamos” como algún formato (Encoder Vector) en nuestra “red neuronal” (cerebro). Cuando queremos describirlo utilizamos el encoder vector y lo decodificamos</a:t>
            </a:r>
            <a:endParaRPr sz="1600">
              <a:solidFill>
                <a:srgbClr val="28262B"/>
              </a:solidFill>
              <a:latin typeface="DM Sans"/>
              <a:ea typeface="DM Sans"/>
              <a:cs typeface="DM Sans"/>
              <a:sym typeface="DM Sans"/>
            </a:endParaRPr>
          </a:p>
        </p:txBody>
      </p:sp>
      <p:pic>
        <p:nvPicPr>
          <p:cNvPr id="854" name="Google Shape;854;p110"/>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855" name="Google Shape;855;p110"/>
          <p:cNvPicPr preferRelativeResize="0"/>
          <p:nvPr/>
        </p:nvPicPr>
        <p:blipFill>
          <a:blip r:embed="rId4">
            <a:alphaModFix/>
          </a:blip>
          <a:stretch>
            <a:fillRect/>
          </a:stretch>
        </p:blipFill>
        <p:spPr>
          <a:xfrm>
            <a:off x="1981200" y="2199025"/>
            <a:ext cx="4932968" cy="22829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59" name="Shape 859"/>
        <p:cNvGrpSpPr/>
        <p:nvPr/>
      </p:nvGrpSpPr>
      <p:grpSpPr>
        <a:xfrm>
          <a:off x="0" y="0"/>
          <a:ext cx="0" cy="0"/>
          <a:chOff x="0" y="0"/>
          <a:chExt cx="0" cy="0"/>
        </a:xfrm>
      </p:grpSpPr>
      <p:sp>
        <p:nvSpPr>
          <p:cNvPr id="860" name="Google Shape;860;p111"/>
          <p:cNvSpPr txBox="1"/>
          <p:nvPr/>
        </p:nvSpPr>
        <p:spPr>
          <a:xfrm>
            <a:off x="1064475" y="2202300"/>
            <a:ext cx="70047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Arquitectura</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64" name="Shape 864"/>
        <p:cNvGrpSpPr/>
        <p:nvPr/>
      </p:nvGrpSpPr>
      <p:grpSpPr>
        <a:xfrm>
          <a:off x="0" y="0"/>
          <a:ext cx="0" cy="0"/>
          <a:chOff x="0" y="0"/>
          <a:chExt cx="0" cy="0"/>
        </a:xfrm>
      </p:grpSpPr>
      <p:sp>
        <p:nvSpPr>
          <p:cNvPr id="865" name="Google Shape;865;p112"/>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Arquitectura</a:t>
            </a:r>
            <a:endParaRPr b="1" i="0" sz="3000" u="none" cap="none" strike="noStrike">
              <a:solidFill>
                <a:schemeClr val="dk1"/>
              </a:solidFill>
              <a:latin typeface="DM Sans"/>
              <a:ea typeface="DM Sans"/>
              <a:cs typeface="DM Sans"/>
              <a:sym typeface="DM Sans"/>
            </a:endParaRPr>
          </a:p>
        </p:txBody>
      </p:sp>
      <p:sp>
        <p:nvSpPr>
          <p:cNvPr id="866" name="Google Shape;866;p112"/>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67" name="Google Shape;867;p112"/>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68" name="Google Shape;868;p112"/>
          <p:cNvSpPr txBox="1"/>
          <p:nvPr/>
        </p:nvSpPr>
        <p:spPr>
          <a:xfrm>
            <a:off x="475200" y="1210888"/>
            <a:ext cx="3866700" cy="2955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800">
                <a:solidFill>
                  <a:srgbClr val="28262B"/>
                </a:solidFill>
                <a:latin typeface="DM Sans"/>
                <a:ea typeface="DM Sans"/>
                <a:cs typeface="DM Sans"/>
                <a:sym typeface="DM Sans"/>
              </a:rPr>
              <a:t>Existen diferentes tipos de RNN con diferentes aplicaciones:</a:t>
            </a:r>
            <a:endParaRPr sz="1800">
              <a:solidFill>
                <a:srgbClr val="28262B"/>
              </a:solidFill>
              <a:latin typeface="DM Sans"/>
              <a:ea typeface="DM Sans"/>
              <a:cs typeface="DM Sans"/>
              <a:sym typeface="DM Sans"/>
            </a:endParaRPr>
          </a:p>
          <a:p>
            <a:pPr indent="0" lvl="0" marL="0" rtl="0" algn="l">
              <a:lnSpc>
                <a:spcPct val="150000"/>
              </a:lnSpc>
              <a:spcBef>
                <a:spcPts val="0"/>
              </a:spcBef>
              <a:spcAft>
                <a:spcPts val="0"/>
              </a:spcAft>
              <a:buNone/>
            </a:pPr>
            <a:r>
              <a:t/>
            </a:r>
            <a:endParaRPr sz="1800">
              <a:solidFill>
                <a:srgbClr val="28262B"/>
              </a:solidFill>
              <a:latin typeface="DM Sans"/>
              <a:ea typeface="DM Sans"/>
              <a:cs typeface="DM Sans"/>
              <a:sym typeface="DM Sans"/>
            </a:endParaRPr>
          </a:p>
          <a:p>
            <a:pPr indent="-342900" lvl="0" marL="457200" rtl="0" algn="l">
              <a:lnSpc>
                <a:spcPct val="150000"/>
              </a:lnSpc>
              <a:spcBef>
                <a:spcPts val="0"/>
              </a:spcBef>
              <a:spcAft>
                <a:spcPts val="0"/>
              </a:spcAft>
              <a:buClr>
                <a:srgbClr val="28262B"/>
              </a:buClr>
              <a:buSzPts val="1800"/>
              <a:buFont typeface="DM Sans"/>
              <a:buAutoNum type="arabicPeriod"/>
            </a:pPr>
            <a:r>
              <a:rPr lang="es" sz="1800">
                <a:solidFill>
                  <a:srgbClr val="28262B"/>
                </a:solidFill>
                <a:latin typeface="DM Sans"/>
                <a:ea typeface="DM Sans"/>
                <a:cs typeface="DM Sans"/>
                <a:sym typeface="DM Sans"/>
              </a:rPr>
              <a:t>One-to-one </a:t>
            </a:r>
            <a:endParaRPr sz="1800">
              <a:solidFill>
                <a:srgbClr val="28262B"/>
              </a:solidFill>
              <a:latin typeface="DM Sans"/>
              <a:ea typeface="DM Sans"/>
              <a:cs typeface="DM Sans"/>
              <a:sym typeface="DM Sans"/>
            </a:endParaRPr>
          </a:p>
          <a:p>
            <a:pPr indent="-342900" lvl="0" marL="457200" rtl="0" algn="l">
              <a:lnSpc>
                <a:spcPct val="150000"/>
              </a:lnSpc>
              <a:spcBef>
                <a:spcPts val="0"/>
              </a:spcBef>
              <a:spcAft>
                <a:spcPts val="0"/>
              </a:spcAft>
              <a:buClr>
                <a:srgbClr val="28262B"/>
              </a:buClr>
              <a:buSzPts val="1800"/>
              <a:buFont typeface="DM Sans"/>
              <a:buAutoNum type="arabicPeriod"/>
            </a:pPr>
            <a:r>
              <a:rPr lang="es" sz="1800">
                <a:solidFill>
                  <a:srgbClr val="28262B"/>
                </a:solidFill>
                <a:latin typeface="DM Sans"/>
                <a:ea typeface="DM Sans"/>
                <a:cs typeface="DM Sans"/>
                <a:sym typeface="DM Sans"/>
              </a:rPr>
              <a:t>One-to-many</a:t>
            </a:r>
            <a:endParaRPr sz="1800">
              <a:solidFill>
                <a:srgbClr val="28262B"/>
              </a:solidFill>
              <a:latin typeface="DM Sans"/>
              <a:ea typeface="DM Sans"/>
              <a:cs typeface="DM Sans"/>
              <a:sym typeface="DM Sans"/>
            </a:endParaRPr>
          </a:p>
          <a:p>
            <a:pPr indent="-342900" lvl="0" marL="457200" rtl="0" algn="l">
              <a:lnSpc>
                <a:spcPct val="150000"/>
              </a:lnSpc>
              <a:spcBef>
                <a:spcPts val="0"/>
              </a:spcBef>
              <a:spcAft>
                <a:spcPts val="0"/>
              </a:spcAft>
              <a:buClr>
                <a:srgbClr val="28262B"/>
              </a:buClr>
              <a:buSzPts val="1800"/>
              <a:buFont typeface="DM Sans"/>
              <a:buAutoNum type="arabicPeriod"/>
            </a:pPr>
            <a:r>
              <a:rPr lang="es" sz="1800">
                <a:solidFill>
                  <a:srgbClr val="28262B"/>
                </a:solidFill>
                <a:latin typeface="DM Sans"/>
                <a:ea typeface="DM Sans"/>
                <a:cs typeface="DM Sans"/>
                <a:sym typeface="DM Sans"/>
              </a:rPr>
              <a:t>Many-to-one</a:t>
            </a:r>
            <a:endParaRPr sz="1800">
              <a:solidFill>
                <a:srgbClr val="28262B"/>
              </a:solidFill>
              <a:latin typeface="DM Sans"/>
              <a:ea typeface="DM Sans"/>
              <a:cs typeface="DM Sans"/>
              <a:sym typeface="DM Sans"/>
            </a:endParaRPr>
          </a:p>
          <a:p>
            <a:pPr indent="-342900" lvl="0" marL="457200" rtl="0" algn="l">
              <a:lnSpc>
                <a:spcPct val="150000"/>
              </a:lnSpc>
              <a:spcBef>
                <a:spcPts val="0"/>
              </a:spcBef>
              <a:spcAft>
                <a:spcPts val="0"/>
              </a:spcAft>
              <a:buClr>
                <a:srgbClr val="28262B"/>
              </a:buClr>
              <a:buSzPts val="1800"/>
              <a:buFont typeface="DM Sans"/>
              <a:buAutoNum type="arabicPeriod"/>
            </a:pPr>
            <a:r>
              <a:rPr lang="es" sz="1800">
                <a:solidFill>
                  <a:srgbClr val="28262B"/>
                </a:solidFill>
                <a:latin typeface="DM Sans"/>
                <a:ea typeface="DM Sans"/>
                <a:cs typeface="DM Sans"/>
                <a:sym typeface="DM Sans"/>
              </a:rPr>
              <a:t>Many-to-many</a:t>
            </a:r>
            <a:endParaRPr sz="1800">
              <a:solidFill>
                <a:srgbClr val="28262B"/>
              </a:solidFill>
              <a:latin typeface="DM Sans"/>
              <a:ea typeface="DM Sans"/>
              <a:cs typeface="DM Sans"/>
              <a:sym typeface="DM Sans"/>
            </a:endParaRPr>
          </a:p>
        </p:txBody>
      </p:sp>
      <p:pic>
        <p:nvPicPr>
          <p:cNvPr id="869" name="Google Shape;869;p112"/>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870" name="Google Shape;870;p112"/>
          <p:cNvPicPr preferRelativeResize="0"/>
          <p:nvPr/>
        </p:nvPicPr>
        <p:blipFill>
          <a:blip r:embed="rId4">
            <a:alphaModFix/>
          </a:blip>
          <a:stretch>
            <a:fillRect/>
          </a:stretch>
        </p:blipFill>
        <p:spPr>
          <a:xfrm>
            <a:off x="3950850" y="1441550"/>
            <a:ext cx="4520799" cy="2260399"/>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74" name="Shape 874"/>
        <p:cNvGrpSpPr/>
        <p:nvPr/>
      </p:nvGrpSpPr>
      <p:grpSpPr>
        <a:xfrm>
          <a:off x="0" y="0"/>
          <a:ext cx="0" cy="0"/>
          <a:chOff x="0" y="0"/>
          <a:chExt cx="0" cy="0"/>
        </a:xfrm>
      </p:grpSpPr>
      <p:sp>
        <p:nvSpPr>
          <p:cNvPr id="875" name="Google Shape;875;p113"/>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One-to-one</a:t>
            </a:r>
            <a:endParaRPr b="1" i="0" sz="3000" u="none" cap="none" strike="noStrike">
              <a:solidFill>
                <a:schemeClr val="dk1"/>
              </a:solidFill>
              <a:latin typeface="DM Sans"/>
              <a:ea typeface="DM Sans"/>
              <a:cs typeface="DM Sans"/>
              <a:sym typeface="DM Sans"/>
            </a:endParaRPr>
          </a:p>
        </p:txBody>
      </p:sp>
      <p:sp>
        <p:nvSpPr>
          <p:cNvPr id="876" name="Google Shape;876;p113"/>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77" name="Google Shape;877;p113"/>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78" name="Google Shape;878;p113"/>
          <p:cNvSpPr txBox="1"/>
          <p:nvPr/>
        </p:nvSpPr>
        <p:spPr>
          <a:xfrm>
            <a:off x="475200" y="1210900"/>
            <a:ext cx="4580400" cy="2955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800">
                <a:solidFill>
                  <a:srgbClr val="28262B"/>
                </a:solidFill>
                <a:latin typeface="DM Sans"/>
                <a:ea typeface="DM Sans"/>
                <a:cs typeface="DM Sans"/>
                <a:sym typeface="DM Sans"/>
              </a:rPr>
              <a:t>Es el ejemplo </a:t>
            </a:r>
            <a:r>
              <a:rPr lang="es" sz="1800">
                <a:solidFill>
                  <a:srgbClr val="28262B"/>
                </a:solidFill>
                <a:latin typeface="DM Sans"/>
                <a:ea typeface="DM Sans"/>
                <a:cs typeface="DM Sans"/>
                <a:sym typeface="DM Sans"/>
              </a:rPr>
              <a:t>típico</a:t>
            </a:r>
            <a:r>
              <a:rPr lang="es" sz="1800">
                <a:solidFill>
                  <a:srgbClr val="28262B"/>
                </a:solidFill>
                <a:latin typeface="DM Sans"/>
                <a:ea typeface="DM Sans"/>
                <a:cs typeface="DM Sans"/>
                <a:sym typeface="DM Sans"/>
              </a:rPr>
              <a:t> de Vanilla Neural Network. Se usa para problemas generales de aprendizaje automático, que tiene una sola entrada y una sola salida.</a:t>
            </a:r>
            <a:endParaRPr sz="1800">
              <a:solidFill>
                <a:srgbClr val="28262B"/>
              </a:solidFill>
              <a:latin typeface="DM Sans"/>
              <a:ea typeface="DM Sans"/>
              <a:cs typeface="DM Sans"/>
              <a:sym typeface="DM Sans"/>
            </a:endParaRPr>
          </a:p>
          <a:p>
            <a:pPr indent="0" lvl="0" marL="0" rtl="0" algn="l">
              <a:lnSpc>
                <a:spcPct val="150000"/>
              </a:lnSpc>
              <a:spcBef>
                <a:spcPts val="0"/>
              </a:spcBef>
              <a:spcAft>
                <a:spcPts val="0"/>
              </a:spcAft>
              <a:buNone/>
            </a:pPr>
            <a:r>
              <a:t/>
            </a:r>
            <a:endParaRPr sz="1800">
              <a:solidFill>
                <a:srgbClr val="28262B"/>
              </a:solidFill>
              <a:latin typeface="DM Sans"/>
              <a:ea typeface="DM Sans"/>
              <a:cs typeface="DM Sans"/>
              <a:sym typeface="DM Sans"/>
            </a:endParaRPr>
          </a:p>
          <a:p>
            <a:pPr indent="0" lvl="0" marL="0" rtl="0" algn="l">
              <a:lnSpc>
                <a:spcPct val="150000"/>
              </a:lnSpc>
              <a:spcBef>
                <a:spcPts val="0"/>
              </a:spcBef>
              <a:spcAft>
                <a:spcPts val="0"/>
              </a:spcAft>
              <a:buNone/>
            </a:pPr>
            <a:r>
              <a:rPr b="1" lang="es" sz="1800">
                <a:solidFill>
                  <a:srgbClr val="28262B"/>
                </a:solidFill>
                <a:latin typeface="DM Sans"/>
                <a:ea typeface="DM Sans"/>
                <a:cs typeface="DM Sans"/>
                <a:sym typeface="DM Sans"/>
              </a:rPr>
              <a:t>Ejemplo: </a:t>
            </a:r>
            <a:r>
              <a:rPr lang="es" sz="1800">
                <a:solidFill>
                  <a:srgbClr val="28262B"/>
                </a:solidFill>
                <a:latin typeface="DM Sans"/>
                <a:ea typeface="DM Sans"/>
                <a:cs typeface="DM Sans"/>
                <a:sym typeface="DM Sans"/>
              </a:rPr>
              <a:t>Redes neuronales tradicionales </a:t>
            </a:r>
            <a:endParaRPr sz="1800">
              <a:solidFill>
                <a:srgbClr val="28262B"/>
              </a:solidFill>
              <a:latin typeface="DM Sans"/>
              <a:ea typeface="DM Sans"/>
              <a:cs typeface="DM Sans"/>
              <a:sym typeface="DM Sans"/>
            </a:endParaRPr>
          </a:p>
        </p:txBody>
      </p:sp>
      <p:pic>
        <p:nvPicPr>
          <p:cNvPr id="879" name="Google Shape;879;p113"/>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880" name="Google Shape;880;p113"/>
          <p:cNvPicPr preferRelativeResize="0"/>
          <p:nvPr/>
        </p:nvPicPr>
        <p:blipFill rotWithShape="1">
          <a:blip r:embed="rId4">
            <a:alphaModFix/>
          </a:blip>
          <a:srcRect b="0" l="0" r="55295" t="0"/>
          <a:stretch/>
        </p:blipFill>
        <p:spPr>
          <a:xfrm>
            <a:off x="5276450" y="1172125"/>
            <a:ext cx="2815699" cy="2799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3"/>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Deep Learning</a:t>
            </a:r>
            <a:endParaRPr b="1" i="0" sz="3000" u="none" cap="none" strike="noStrike">
              <a:solidFill>
                <a:schemeClr val="dk1"/>
              </a:solidFill>
              <a:latin typeface="DM Sans"/>
              <a:ea typeface="DM Sans"/>
              <a:cs typeface="DM Sans"/>
              <a:sym typeface="DM Sans"/>
            </a:endParaRPr>
          </a:p>
        </p:txBody>
      </p:sp>
      <p:sp>
        <p:nvSpPr>
          <p:cNvPr id="172" name="Google Shape;172;p33"/>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3" name="Google Shape;173;p33"/>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4" name="Google Shape;174;p33"/>
          <p:cNvSpPr txBox="1"/>
          <p:nvPr/>
        </p:nvSpPr>
        <p:spPr>
          <a:xfrm>
            <a:off x="626075" y="1068300"/>
            <a:ext cx="5036400" cy="2955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s" sz="1800">
                <a:solidFill>
                  <a:schemeClr val="dk1"/>
                </a:solidFill>
                <a:highlight>
                  <a:schemeClr val="lt1"/>
                </a:highlight>
                <a:latin typeface="DM Sans"/>
                <a:ea typeface="DM Sans"/>
                <a:cs typeface="DM Sans"/>
                <a:sym typeface="DM Sans"/>
              </a:rPr>
              <a:t>Deep learning es un subconjunto de </a:t>
            </a:r>
            <a:r>
              <a:rPr b="1" lang="es" sz="1800">
                <a:solidFill>
                  <a:schemeClr val="dk1"/>
                </a:solidFill>
                <a:highlight>
                  <a:schemeClr val="lt1"/>
                </a:highlight>
                <a:latin typeface="DM Sans"/>
                <a:ea typeface="DM Sans"/>
                <a:cs typeface="DM Sans"/>
                <a:sym typeface="DM Sans"/>
              </a:rPr>
              <a:t>machine learning</a:t>
            </a:r>
            <a:r>
              <a:rPr lang="es" sz="1800">
                <a:solidFill>
                  <a:schemeClr val="dk1"/>
                </a:solidFill>
                <a:highlight>
                  <a:schemeClr val="lt1"/>
                </a:highlight>
                <a:latin typeface="DM Sans"/>
                <a:ea typeface="DM Sans"/>
                <a:cs typeface="DM Sans"/>
                <a:sym typeface="DM Sans"/>
              </a:rPr>
              <a:t> (que a su vez es parte de la inteligencia artificial) donde las redes neuronales, algoritmos inspirados en cómo funciona el cerebro humano, aprenden de grandes cantidades de datos y son el fundamento de esta disciplina.</a:t>
            </a:r>
            <a:endParaRPr sz="1800">
              <a:solidFill>
                <a:schemeClr val="dk1"/>
              </a:solidFill>
              <a:highlight>
                <a:schemeClr val="lt1"/>
              </a:highlight>
              <a:latin typeface="DM Sans"/>
              <a:ea typeface="DM Sans"/>
              <a:cs typeface="DM Sans"/>
              <a:sym typeface="DM Sans"/>
            </a:endParaRPr>
          </a:p>
        </p:txBody>
      </p:sp>
      <p:pic>
        <p:nvPicPr>
          <p:cNvPr id="175" name="Google Shape;175;p33"/>
          <p:cNvPicPr preferRelativeResize="0"/>
          <p:nvPr/>
        </p:nvPicPr>
        <p:blipFill>
          <a:blip r:embed="rId3">
            <a:alphaModFix/>
          </a:blip>
          <a:stretch>
            <a:fillRect/>
          </a:stretch>
        </p:blipFill>
        <p:spPr>
          <a:xfrm>
            <a:off x="5614300" y="1198675"/>
            <a:ext cx="2872275" cy="2872275"/>
          </a:xfrm>
          <a:prstGeom prst="rect">
            <a:avLst/>
          </a:prstGeom>
          <a:noFill/>
          <a:ln>
            <a:noFill/>
          </a:ln>
        </p:spPr>
      </p:pic>
      <p:pic>
        <p:nvPicPr>
          <p:cNvPr id="176" name="Google Shape;176;p33"/>
          <p:cNvPicPr preferRelativeResize="0"/>
          <p:nvPr/>
        </p:nvPicPr>
        <p:blipFill>
          <a:blip r:embed="rId4">
            <a:alphaModFix/>
          </a:blip>
          <a:stretch>
            <a:fillRect/>
          </a:stretch>
        </p:blipFill>
        <p:spPr>
          <a:xfrm>
            <a:off x="8014500" y="468000"/>
            <a:ext cx="600300" cy="6003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84" name="Shape 884"/>
        <p:cNvGrpSpPr/>
        <p:nvPr/>
      </p:nvGrpSpPr>
      <p:grpSpPr>
        <a:xfrm>
          <a:off x="0" y="0"/>
          <a:ext cx="0" cy="0"/>
          <a:chOff x="0" y="0"/>
          <a:chExt cx="0" cy="0"/>
        </a:xfrm>
      </p:grpSpPr>
      <p:sp>
        <p:nvSpPr>
          <p:cNvPr id="885" name="Google Shape;885;p114"/>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One-to-many</a:t>
            </a:r>
            <a:endParaRPr b="1" i="0" sz="3000" u="none" cap="none" strike="noStrike">
              <a:solidFill>
                <a:schemeClr val="dk1"/>
              </a:solidFill>
              <a:latin typeface="DM Sans"/>
              <a:ea typeface="DM Sans"/>
              <a:cs typeface="DM Sans"/>
              <a:sym typeface="DM Sans"/>
            </a:endParaRPr>
          </a:p>
        </p:txBody>
      </p:sp>
      <p:sp>
        <p:nvSpPr>
          <p:cNvPr id="886" name="Google Shape;886;p114"/>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87" name="Google Shape;887;p114"/>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88" name="Google Shape;888;p114"/>
          <p:cNvSpPr txBox="1"/>
          <p:nvPr/>
        </p:nvSpPr>
        <p:spPr>
          <a:xfrm>
            <a:off x="475200" y="1210900"/>
            <a:ext cx="4580400" cy="3370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800">
                <a:solidFill>
                  <a:srgbClr val="28262B"/>
                </a:solidFill>
                <a:latin typeface="DM Sans"/>
                <a:ea typeface="DM Sans"/>
                <a:cs typeface="DM Sans"/>
                <a:sym typeface="DM Sans"/>
              </a:rPr>
              <a:t>Este tipo de red neuronal tiene una sola entrada y múltiples salidas. Funciona bien cuando los datos de entrada tienen un paso de tiempo y la salida contiene un vector de múltiples valores.</a:t>
            </a:r>
            <a:endParaRPr sz="1800">
              <a:solidFill>
                <a:srgbClr val="28262B"/>
              </a:solidFill>
              <a:latin typeface="DM Sans"/>
              <a:ea typeface="DM Sans"/>
              <a:cs typeface="DM Sans"/>
              <a:sym typeface="DM Sans"/>
            </a:endParaRPr>
          </a:p>
          <a:p>
            <a:pPr indent="0" lvl="0" marL="0" rtl="0" algn="l">
              <a:lnSpc>
                <a:spcPct val="150000"/>
              </a:lnSpc>
              <a:spcBef>
                <a:spcPts val="0"/>
              </a:spcBef>
              <a:spcAft>
                <a:spcPts val="0"/>
              </a:spcAft>
              <a:buNone/>
            </a:pPr>
            <a:r>
              <a:t/>
            </a:r>
            <a:endParaRPr sz="1800">
              <a:solidFill>
                <a:srgbClr val="28262B"/>
              </a:solidFill>
              <a:latin typeface="DM Sans"/>
              <a:ea typeface="DM Sans"/>
              <a:cs typeface="DM Sans"/>
              <a:sym typeface="DM Sans"/>
            </a:endParaRPr>
          </a:p>
          <a:p>
            <a:pPr indent="0" lvl="0" marL="0" rtl="0" algn="l">
              <a:lnSpc>
                <a:spcPct val="150000"/>
              </a:lnSpc>
              <a:spcBef>
                <a:spcPts val="0"/>
              </a:spcBef>
              <a:spcAft>
                <a:spcPts val="0"/>
              </a:spcAft>
              <a:buNone/>
            </a:pPr>
            <a:r>
              <a:rPr b="1" lang="es" sz="1800">
                <a:solidFill>
                  <a:srgbClr val="28262B"/>
                </a:solidFill>
                <a:latin typeface="DM Sans"/>
                <a:ea typeface="DM Sans"/>
                <a:cs typeface="DM Sans"/>
                <a:sym typeface="DM Sans"/>
              </a:rPr>
              <a:t>Ejemplo: </a:t>
            </a:r>
            <a:r>
              <a:rPr lang="es" sz="1800">
                <a:solidFill>
                  <a:srgbClr val="28262B"/>
                </a:solidFill>
                <a:latin typeface="DM Sans"/>
                <a:ea typeface="DM Sans"/>
                <a:cs typeface="DM Sans"/>
                <a:sym typeface="DM Sans"/>
              </a:rPr>
              <a:t>Generación de música, subtitulos en peliculas</a:t>
            </a:r>
            <a:r>
              <a:rPr lang="es" sz="1800">
                <a:solidFill>
                  <a:srgbClr val="28262B"/>
                </a:solidFill>
                <a:latin typeface="DM Sans"/>
                <a:ea typeface="DM Sans"/>
                <a:cs typeface="DM Sans"/>
                <a:sym typeface="DM Sans"/>
              </a:rPr>
              <a:t> </a:t>
            </a:r>
            <a:endParaRPr sz="1800">
              <a:solidFill>
                <a:srgbClr val="28262B"/>
              </a:solidFill>
              <a:latin typeface="DM Sans"/>
              <a:ea typeface="DM Sans"/>
              <a:cs typeface="DM Sans"/>
              <a:sym typeface="DM Sans"/>
            </a:endParaRPr>
          </a:p>
        </p:txBody>
      </p:sp>
      <p:pic>
        <p:nvPicPr>
          <p:cNvPr id="889" name="Google Shape;889;p114"/>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890" name="Google Shape;890;p114"/>
          <p:cNvPicPr preferRelativeResize="0"/>
          <p:nvPr/>
        </p:nvPicPr>
        <p:blipFill rotWithShape="1">
          <a:blip r:embed="rId4">
            <a:alphaModFix/>
          </a:blip>
          <a:srcRect b="0" l="0" r="26513" t="0"/>
          <a:stretch/>
        </p:blipFill>
        <p:spPr>
          <a:xfrm>
            <a:off x="4817025" y="1344688"/>
            <a:ext cx="3797424" cy="229667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4" name="Shape 894"/>
        <p:cNvGrpSpPr/>
        <p:nvPr/>
      </p:nvGrpSpPr>
      <p:grpSpPr>
        <a:xfrm>
          <a:off x="0" y="0"/>
          <a:ext cx="0" cy="0"/>
          <a:chOff x="0" y="0"/>
          <a:chExt cx="0" cy="0"/>
        </a:xfrm>
      </p:grpSpPr>
      <p:sp>
        <p:nvSpPr>
          <p:cNvPr id="895" name="Google Shape;895;p115"/>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Many</a:t>
            </a:r>
            <a:r>
              <a:rPr b="1" lang="es" sz="3000">
                <a:solidFill>
                  <a:schemeClr val="dk1"/>
                </a:solidFill>
                <a:latin typeface="DM Sans"/>
                <a:ea typeface="DM Sans"/>
                <a:cs typeface="DM Sans"/>
                <a:sym typeface="DM Sans"/>
              </a:rPr>
              <a:t>-to-one</a:t>
            </a:r>
            <a:endParaRPr b="1" i="0" sz="3000" u="none" cap="none" strike="noStrike">
              <a:solidFill>
                <a:schemeClr val="dk1"/>
              </a:solidFill>
              <a:latin typeface="DM Sans"/>
              <a:ea typeface="DM Sans"/>
              <a:cs typeface="DM Sans"/>
              <a:sym typeface="DM Sans"/>
            </a:endParaRPr>
          </a:p>
        </p:txBody>
      </p:sp>
      <p:sp>
        <p:nvSpPr>
          <p:cNvPr id="896" name="Google Shape;896;p115"/>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97" name="Google Shape;897;p115"/>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98" name="Google Shape;898;p115"/>
          <p:cNvSpPr txBox="1"/>
          <p:nvPr/>
        </p:nvSpPr>
        <p:spPr>
          <a:xfrm>
            <a:off x="475200" y="1210900"/>
            <a:ext cx="4580400" cy="2955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800">
                <a:solidFill>
                  <a:srgbClr val="28262B"/>
                </a:solidFill>
                <a:latin typeface="DM Sans"/>
                <a:ea typeface="DM Sans"/>
                <a:cs typeface="DM Sans"/>
                <a:sym typeface="DM Sans"/>
              </a:rPr>
              <a:t>Este RNN toma una secuencia de entradas y genera una sola salida. Los datos de entrada tienen un paso de tiempo y la salida contiene un vector de múltiples valores.</a:t>
            </a:r>
            <a:endParaRPr sz="1800">
              <a:solidFill>
                <a:srgbClr val="28262B"/>
              </a:solidFill>
              <a:latin typeface="DM Sans"/>
              <a:ea typeface="DM Sans"/>
              <a:cs typeface="DM Sans"/>
              <a:sym typeface="DM Sans"/>
            </a:endParaRPr>
          </a:p>
          <a:p>
            <a:pPr indent="0" lvl="0" marL="0" rtl="0" algn="l">
              <a:lnSpc>
                <a:spcPct val="150000"/>
              </a:lnSpc>
              <a:spcBef>
                <a:spcPts val="0"/>
              </a:spcBef>
              <a:spcAft>
                <a:spcPts val="0"/>
              </a:spcAft>
              <a:buNone/>
            </a:pPr>
            <a:r>
              <a:t/>
            </a:r>
            <a:endParaRPr sz="1800">
              <a:solidFill>
                <a:srgbClr val="28262B"/>
              </a:solidFill>
              <a:latin typeface="DM Sans"/>
              <a:ea typeface="DM Sans"/>
              <a:cs typeface="DM Sans"/>
              <a:sym typeface="DM Sans"/>
            </a:endParaRPr>
          </a:p>
          <a:p>
            <a:pPr indent="0" lvl="0" marL="0" rtl="0" algn="l">
              <a:lnSpc>
                <a:spcPct val="150000"/>
              </a:lnSpc>
              <a:spcBef>
                <a:spcPts val="0"/>
              </a:spcBef>
              <a:spcAft>
                <a:spcPts val="0"/>
              </a:spcAft>
              <a:buNone/>
            </a:pPr>
            <a:r>
              <a:rPr b="1" lang="es" sz="1800">
                <a:solidFill>
                  <a:srgbClr val="28262B"/>
                </a:solidFill>
                <a:latin typeface="DM Sans"/>
                <a:ea typeface="DM Sans"/>
                <a:cs typeface="DM Sans"/>
                <a:sym typeface="DM Sans"/>
              </a:rPr>
              <a:t>Ejemplo: </a:t>
            </a:r>
            <a:r>
              <a:rPr lang="es" sz="1800">
                <a:solidFill>
                  <a:srgbClr val="28262B"/>
                </a:solidFill>
                <a:latin typeface="DM Sans"/>
                <a:ea typeface="DM Sans"/>
                <a:cs typeface="DM Sans"/>
                <a:sym typeface="DM Sans"/>
              </a:rPr>
              <a:t>Clasificación de sentimientos</a:t>
            </a:r>
            <a:endParaRPr sz="1800">
              <a:solidFill>
                <a:srgbClr val="28262B"/>
              </a:solidFill>
              <a:latin typeface="DM Sans"/>
              <a:ea typeface="DM Sans"/>
              <a:cs typeface="DM Sans"/>
              <a:sym typeface="DM Sans"/>
            </a:endParaRPr>
          </a:p>
        </p:txBody>
      </p:sp>
      <p:pic>
        <p:nvPicPr>
          <p:cNvPr id="899" name="Google Shape;899;p115"/>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900" name="Google Shape;900;p115"/>
          <p:cNvPicPr preferRelativeResize="0"/>
          <p:nvPr/>
        </p:nvPicPr>
        <p:blipFill rotWithShape="1">
          <a:blip r:embed="rId4">
            <a:alphaModFix/>
          </a:blip>
          <a:srcRect b="0" l="0" r="28658" t="0"/>
          <a:stretch/>
        </p:blipFill>
        <p:spPr>
          <a:xfrm>
            <a:off x="4856000" y="1267175"/>
            <a:ext cx="3834225" cy="23887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04" name="Shape 904"/>
        <p:cNvGrpSpPr/>
        <p:nvPr/>
      </p:nvGrpSpPr>
      <p:grpSpPr>
        <a:xfrm>
          <a:off x="0" y="0"/>
          <a:ext cx="0" cy="0"/>
          <a:chOff x="0" y="0"/>
          <a:chExt cx="0" cy="0"/>
        </a:xfrm>
      </p:grpSpPr>
      <p:sp>
        <p:nvSpPr>
          <p:cNvPr id="905" name="Google Shape;905;p116"/>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Many-to-one</a:t>
            </a:r>
            <a:endParaRPr b="1" i="0" sz="3000" u="none" cap="none" strike="noStrike">
              <a:solidFill>
                <a:schemeClr val="dk1"/>
              </a:solidFill>
              <a:latin typeface="DM Sans"/>
              <a:ea typeface="DM Sans"/>
              <a:cs typeface="DM Sans"/>
              <a:sym typeface="DM Sans"/>
            </a:endParaRPr>
          </a:p>
        </p:txBody>
      </p:sp>
      <p:sp>
        <p:nvSpPr>
          <p:cNvPr id="906" name="Google Shape;906;p116"/>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07" name="Google Shape;907;p116"/>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08" name="Google Shape;908;p116"/>
          <p:cNvSpPr txBox="1"/>
          <p:nvPr/>
        </p:nvSpPr>
        <p:spPr>
          <a:xfrm>
            <a:off x="475200" y="1210900"/>
            <a:ext cx="4580400" cy="2955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800">
                <a:solidFill>
                  <a:srgbClr val="28262B"/>
                </a:solidFill>
                <a:latin typeface="DM Sans"/>
                <a:ea typeface="DM Sans"/>
                <a:cs typeface="DM Sans"/>
                <a:sym typeface="DM Sans"/>
              </a:rPr>
              <a:t>Este RNN toma una secuencia de entradas y genera una secuencia de salidas. La traducción automática es uno de los ejemplos.</a:t>
            </a:r>
            <a:endParaRPr sz="1800">
              <a:solidFill>
                <a:srgbClr val="28262B"/>
              </a:solidFill>
              <a:latin typeface="DM Sans"/>
              <a:ea typeface="DM Sans"/>
              <a:cs typeface="DM Sans"/>
              <a:sym typeface="DM Sans"/>
            </a:endParaRPr>
          </a:p>
          <a:p>
            <a:pPr indent="0" lvl="0" marL="0" rtl="0" algn="l">
              <a:lnSpc>
                <a:spcPct val="150000"/>
              </a:lnSpc>
              <a:spcBef>
                <a:spcPts val="0"/>
              </a:spcBef>
              <a:spcAft>
                <a:spcPts val="0"/>
              </a:spcAft>
              <a:buNone/>
            </a:pPr>
            <a:r>
              <a:t/>
            </a:r>
            <a:endParaRPr sz="1800">
              <a:solidFill>
                <a:srgbClr val="28262B"/>
              </a:solidFill>
              <a:latin typeface="DM Sans"/>
              <a:ea typeface="DM Sans"/>
              <a:cs typeface="DM Sans"/>
              <a:sym typeface="DM Sans"/>
            </a:endParaRPr>
          </a:p>
          <a:p>
            <a:pPr indent="0" lvl="0" marL="0" rtl="0" algn="l">
              <a:lnSpc>
                <a:spcPct val="150000"/>
              </a:lnSpc>
              <a:spcBef>
                <a:spcPts val="0"/>
              </a:spcBef>
              <a:spcAft>
                <a:spcPts val="0"/>
              </a:spcAft>
              <a:buNone/>
            </a:pPr>
            <a:r>
              <a:rPr b="1" lang="es" sz="1800">
                <a:solidFill>
                  <a:srgbClr val="28262B"/>
                </a:solidFill>
                <a:latin typeface="DM Sans"/>
                <a:ea typeface="DM Sans"/>
                <a:cs typeface="DM Sans"/>
                <a:sym typeface="DM Sans"/>
              </a:rPr>
              <a:t>Ejemplo: </a:t>
            </a:r>
            <a:r>
              <a:rPr lang="es" sz="1800">
                <a:solidFill>
                  <a:srgbClr val="28262B"/>
                </a:solidFill>
                <a:latin typeface="DM Sans"/>
                <a:ea typeface="DM Sans"/>
                <a:cs typeface="DM Sans"/>
                <a:sym typeface="DM Sans"/>
              </a:rPr>
              <a:t>Reconocimiento de entidades y problemas de traducción</a:t>
            </a:r>
            <a:endParaRPr sz="1800">
              <a:solidFill>
                <a:srgbClr val="28262B"/>
              </a:solidFill>
              <a:latin typeface="DM Sans"/>
              <a:ea typeface="DM Sans"/>
              <a:cs typeface="DM Sans"/>
              <a:sym typeface="DM Sans"/>
            </a:endParaRPr>
          </a:p>
        </p:txBody>
      </p:sp>
      <p:pic>
        <p:nvPicPr>
          <p:cNvPr id="909" name="Google Shape;909;p116"/>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910" name="Google Shape;910;p116"/>
          <p:cNvPicPr preferRelativeResize="0"/>
          <p:nvPr/>
        </p:nvPicPr>
        <p:blipFill rotWithShape="1">
          <a:blip r:embed="rId4">
            <a:alphaModFix/>
          </a:blip>
          <a:srcRect b="0" l="0" r="28805" t="0"/>
          <a:stretch/>
        </p:blipFill>
        <p:spPr>
          <a:xfrm>
            <a:off x="4848575" y="1080075"/>
            <a:ext cx="3600074" cy="321692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117"/>
          <p:cNvSpPr txBox="1"/>
          <p:nvPr/>
        </p:nvSpPr>
        <p:spPr>
          <a:xfrm>
            <a:off x="1064475" y="2202300"/>
            <a:ext cx="70047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¿Dónde se usan las RNN?</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18"/>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Aplicaciones de RNN</a:t>
            </a:r>
            <a:endParaRPr b="1" i="0" sz="3000" u="none" cap="none" strike="noStrike">
              <a:solidFill>
                <a:schemeClr val="dk1"/>
              </a:solidFill>
              <a:latin typeface="DM Sans"/>
              <a:ea typeface="DM Sans"/>
              <a:cs typeface="DM Sans"/>
              <a:sym typeface="DM Sans"/>
            </a:endParaRPr>
          </a:p>
        </p:txBody>
      </p:sp>
      <p:sp>
        <p:nvSpPr>
          <p:cNvPr id="921" name="Google Shape;921;p118"/>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22" name="Google Shape;922;p118"/>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23" name="Google Shape;923;p118"/>
          <p:cNvSpPr txBox="1"/>
          <p:nvPr/>
        </p:nvSpPr>
        <p:spPr>
          <a:xfrm>
            <a:off x="573750" y="1016425"/>
            <a:ext cx="4694100" cy="3586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700">
                <a:solidFill>
                  <a:srgbClr val="28262B"/>
                </a:solidFill>
                <a:latin typeface="DM Sans"/>
                <a:ea typeface="DM Sans"/>
                <a:cs typeface="DM Sans"/>
                <a:sym typeface="DM Sans"/>
              </a:rPr>
              <a:t>Algunas de las aplicaciones más comunes son:</a:t>
            </a:r>
            <a:endParaRPr sz="1700">
              <a:solidFill>
                <a:srgbClr val="28262B"/>
              </a:solidFill>
              <a:latin typeface="DM Sans"/>
              <a:ea typeface="DM Sans"/>
              <a:cs typeface="DM Sans"/>
              <a:sym typeface="DM Sans"/>
            </a:endParaRPr>
          </a:p>
          <a:p>
            <a:pPr indent="-336550" lvl="0" marL="457200" rtl="0" algn="l">
              <a:lnSpc>
                <a:spcPct val="150000"/>
              </a:lnSpc>
              <a:spcBef>
                <a:spcPts val="0"/>
              </a:spcBef>
              <a:spcAft>
                <a:spcPts val="0"/>
              </a:spcAft>
              <a:buClr>
                <a:srgbClr val="28262B"/>
              </a:buClr>
              <a:buSzPts val="1700"/>
              <a:buFont typeface="DM Sans"/>
              <a:buAutoNum type="arabicPeriod"/>
            </a:pPr>
            <a:r>
              <a:rPr lang="es" sz="1700">
                <a:solidFill>
                  <a:srgbClr val="28262B"/>
                </a:solidFill>
                <a:latin typeface="DM Sans"/>
                <a:ea typeface="DM Sans"/>
                <a:cs typeface="DM Sans"/>
                <a:sym typeface="DM Sans"/>
              </a:rPr>
              <a:t>Problemas de predicción</a:t>
            </a:r>
            <a:endParaRPr sz="1700">
              <a:solidFill>
                <a:srgbClr val="28262B"/>
              </a:solidFill>
              <a:latin typeface="DM Sans"/>
              <a:ea typeface="DM Sans"/>
              <a:cs typeface="DM Sans"/>
              <a:sym typeface="DM Sans"/>
            </a:endParaRPr>
          </a:p>
          <a:p>
            <a:pPr indent="-336550" lvl="0" marL="457200" rtl="0" algn="l">
              <a:lnSpc>
                <a:spcPct val="150000"/>
              </a:lnSpc>
              <a:spcBef>
                <a:spcPts val="0"/>
              </a:spcBef>
              <a:spcAft>
                <a:spcPts val="0"/>
              </a:spcAft>
              <a:buClr>
                <a:srgbClr val="28262B"/>
              </a:buClr>
              <a:buSzPts val="1700"/>
              <a:buFont typeface="DM Sans"/>
              <a:buAutoNum type="arabicPeriod"/>
            </a:pPr>
            <a:r>
              <a:rPr lang="es" sz="1700">
                <a:solidFill>
                  <a:srgbClr val="28262B"/>
                </a:solidFill>
                <a:latin typeface="DM Sans"/>
                <a:ea typeface="DM Sans"/>
                <a:cs typeface="DM Sans"/>
                <a:sym typeface="DM Sans"/>
              </a:rPr>
              <a:t>Modelamiento de lenguaje</a:t>
            </a:r>
            <a:endParaRPr sz="1700">
              <a:solidFill>
                <a:srgbClr val="28262B"/>
              </a:solidFill>
              <a:latin typeface="DM Sans"/>
              <a:ea typeface="DM Sans"/>
              <a:cs typeface="DM Sans"/>
              <a:sym typeface="DM Sans"/>
            </a:endParaRPr>
          </a:p>
          <a:p>
            <a:pPr indent="-336550" lvl="0" marL="457200" rtl="0" algn="l">
              <a:lnSpc>
                <a:spcPct val="150000"/>
              </a:lnSpc>
              <a:spcBef>
                <a:spcPts val="0"/>
              </a:spcBef>
              <a:spcAft>
                <a:spcPts val="0"/>
              </a:spcAft>
              <a:buClr>
                <a:srgbClr val="28262B"/>
              </a:buClr>
              <a:buSzPts val="1700"/>
              <a:buFont typeface="DM Sans"/>
              <a:buAutoNum type="arabicPeriod"/>
            </a:pPr>
            <a:r>
              <a:rPr lang="es" sz="1700">
                <a:solidFill>
                  <a:srgbClr val="28262B"/>
                </a:solidFill>
                <a:latin typeface="DM Sans"/>
                <a:ea typeface="DM Sans"/>
                <a:cs typeface="DM Sans"/>
                <a:sym typeface="DM Sans"/>
              </a:rPr>
              <a:t>Traducción</a:t>
            </a:r>
            <a:endParaRPr sz="1700">
              <a:solidFill>
                <a:srgbClr val="28262B"/>
              </a:solidFill>
              <a:latin typeface="DM Sans"/>
              <a:ea typeface="DM Sans"/>
              <a:cs typeface="DM Sans"/>
              <a:sym typeface="DM Sans"/>
            </a:endParaRPr>
          </a:p>
          <a:p>
            <a:pPr indent="-336550" lvl="0" marL="457200" rtl="0" algn="l">
              <a:lnSpc>
                <a:spcPct val="150000"/>
              </a:lnSpc>
              <a:spcBef>
                <a:spcPts val="0"/>
              </a:spcBef>
              <a:spcAft>
                <a:spcPts val="0"/>
              </a:spcAft>
              <a:buClr>
                <a:srgbClr val="28262B"/>
              </a:buClr>
              <a:buSzPts val="1700"/>
              <a:buFont typeface="DM Sans"/>
              <a:buAutoNum type="arabicPeriod"/>
            </a:pPr>
            <a:r>
              <a:rPr lang="es" sz="1700">
                <a:solidFill>
                  <a:srgbClr val="28262B"/>
                </a:solidFill>
                <a:latin typeface="DM Sans"/>
                <a:ea typeface="DM Sans"/>
                <a:cs typeface="DM Sans"/>
                <a:sym typeface="DM Sans"/>
              </a:rPr>
              <a:t>Reconocimiento de voz</a:t>
            </a:r>
            <a:endParaRPr sz="1700">
              <a:solidFill>
                <a:srgbClr val="28262B"/>
              </a:solidFill>
              <a:latin typeface="DM Sans"/>
              <a:ea typeface="DM Sans"/>
              <a:cs typeface="DM Sans"/>
              <a:sym typeface="DM Sans"/>
            </a:endParaRPr>
          </a:p>
          <a:p>
            <a:pPr indent="-336550" lvl="0" marL="457200" rtl="0" algn="l">
              <a:lnSpc>
                <a:spcPct val="150000"/>
              </a:lnSpc>
              <a:spcBef>
                <a:spcPts val="0"/>
              </a:spcBef>
              <a:spcAft>
                <a:spcPts val="0"/>
              </a:spcAft>
              <a:buClr>
                <a:srgbClr val="28262B"/>
              </a:buClr>
              <a:buSzPts val="1700"/>
              <a:buFont typeface="DM Sans"/>
              <a:buAutoNum type="arabicPeriod"/>
            </a:pPr>
            <a:r>
              <a:rPr lang="es" sz="1700">
                <a:solidFill>
                  <a:srgbClr val="28262B"/>
                </a:solidFill>
                <a:latin typeface="DM Sans"/>
                <a:ea typeface="DM Sans"/>
                <a:cs typeface="DM Sans"/>
                <a:sym typeface="DM Sans"/>
              </a:rPr>
              <a:t>Descripciones de </a:t>
            </a:r>
            <a:r>
              <a:rPr lang="es" sz="1700">
                <a:solidFill>
                  <a:srgbClr val="28262B"/>
                </a:solidFill>
                <a:latin typeface="DM Sans"/>
                <a:ea typeface="DM Sans"/>
                <a:cs typeface="DM Sans"/>
                <a:sym typeface="DM Sans"/>
              </a:rPr>
              <a:t>imágenes</a:t>
            </a:r>
            <a:endParaRPr sz="1700">
              <a:solidFill>
                <a:srgbClr val="28262B"/>
              </a:solidFill>
              <a:latin typeface="DM Sans"/>
              <a:ea typeface="DM Sans"/>
              <a:cs typeface="DM Sans"/>
              <a:sym typeface="DM Sans"/>
            </a:endParaRPr>
          </a:p>
          <a:p>
            <a:pPr indent="-336550" lvl="0" marL="457200" rtl="0" algn="l">
              <a:lnSpc>
                <a:spcPct val="150000"/>
              </a:lnSpc>
              <a:spcBef>
                <a:spcPts val="0"/>
              </a:spcBef>
              <a:spcAft>
                <a:spcPts val="0"/>
              </a:spcAft>
              <a:buClr>
                <a:srgbClr val="28262B"/>
              </a:buClr>
              <a:buSzPts val="1700"/>
              <a:buFont typeface="DM Sans"/>
              <a:buAutoNum type="arabicPeriod"/>
            </a:pPr>
            <a:r>
              <a:rPr lang="es" sz="1700">
                <a:solidFill>
                  <a:srgbClr val="28262B"/>
                </a:solidFill>
                <a:latin typeface="DM Sans"/>
                <a:ea typeface="DM Sans"/>
                <a:cs typeface="DM Sans"/>
                <a:sym typeface="DM Sans"/>
              </a:rPr>
              <a:t>Video Tagging</a:t>
            </a:r>
            <a:endParaRPr sz="1700">
              <a:solidFill>
                <a:srgbClr val="28262B"/>
              </a:solidFill>
              <a:latin typeface="DM Sans"/>
              <a:ea typeface="DM Sans"/>
              <a:cs typeface="DM Sans"/>
              <a:sym typeface="DM Sans"/>
            </a:endParaRPr>
          </a:p>
          <a:p>
            <a:pPr indent="-336550" lvl="0" marL="457200" rtl="0" algn="l">
              <a:lnSpc>
                <a:spcPct val="150000"/>
              </a:lnSpc>
              <a:spcBef>
                <a:spcPts val="0"/>
              </a:spcBef>
              <a:spcAft>
                <a:spcPts val="0"/>
              </a:spcAft>
              <a:buClr>
                <a:srgbClr val="28262B"/>
              </a:buClr>
              <a:buSzPts val="1700"/>
              <a:buFont typeface="DM Sans"/>
              <a:buAutoNum type="arabicPeriod"/>
            </a:pPr>
            <a:r>
              <a:rPr lang="es" sz="1700">
                <a:solidFill>
                  <a:srgbClr val="28262B"/>
                </a:solidFill>
                <a:latin typeface="DM Sans"/>
                <a:ea typeface="DM Sans"/>
                <a:cs typeface="DM Sans"/>
                <a:sym typeface="DM Sans"/>
              </a:rPr>
              <a:t>Análisis</a:t>
            </a:r>
            <a:r>
              <a:rPr lang="es" sz="1700">
                <a:solidFill>
                  <a:srgbClr val="28262B"/>
                </a:solidFill>
                <a:latin typeface="DM Sans"/>
                <a:ea typeface="DM Sans"/>
                <a:cs typeface="DM Sans"/>
                <a:sym typeface="DM Sans"/>
              </a:rPr>
              <a:t> en call centers</a:t>
            </a:r>
            <a:endParaRPr sz="1700">
              <a:solidFill>
                <a:srgbClr val="28262B"/>
              </a:solidFill>
              <a:latin typeface="DM Sans"/>
              <a:ea typeface="DM Sans"/>
              <a:cs typeface="DM Sans"/>
              <a:sym typeface="DM Sans"/>
            </a:endParaRPr>
          </a:p>
        </p:txBody>
      </p:sp>
      <p:pic>
        <p:nvPicPr>
          <p:cNvPr id="924" name="Google Shape;924;p118"/>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925" name="Google Shape;925;p118"/>
          <p:cNvPicPr preferRelativeResize="0"/>
          <p:nvPr/>
        </p:nvPicPr>
        <p:blipFill>
          <a:blip r:embed="rId4">
            <a:alphaModFix/>
          </a:blip>
          <a:stretch>
            <a:fillRect/>
          </a:stretch>
        </p:blipFill>
        <p:spPr>
          <a:xfrm>
            <a:off x="5444225" y="1135613"/>
            <a:ext cx="2872275" cy="28722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119"/>
          <p:cNvSpPr txBox="1"/>
          <p:nvPr/>
        </p:nvSpPr>
        <p:spPr>
          <a:xfrm>
            <a:off x="1404863"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90FF"/>
                </a:solidFill>
                <a:latin typeface="DM Sans"/>
                <a:ea typeface="DM Sans"/>
                <a:cs typeface="DM Sans"/>
                <a:sym typeface="DM Sans"/>
              </a:rPr>
              <a:t>Casos de uso</a:t>
            </a:r>
            <a:endParaRPr b="1" i="0" sz="4000" u="none" cap="none" strike="noStrike">
              <a:solidFill>
                <a:srgbClr val="EA90FF"/>
              </a:solidFill>
              <a:latin typeface="DM Sans"/>
              <a:ea typeface="DM Sans"/>
              <a:cs typeface="DM Sans"/>
              <a:sym typeface="DM Sans"/>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12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Ejemplos en industrias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21"/>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Ejemplos en industrias</a:t>
            </a:r>
            <a:endParaRPr b="1" i="0" sz="3000" u="none" cap="none" strike="noStrike">
              <a:solidFill>
                <a:schemeClr val="dk1"/>
              </a:solidFill>
              <a:latin typeface="DM Sans"/>
              <a:ea typeface="DM Sans"/>
              <a:cs typeface="DM Sans"/>
              <a:sym typeface="DM Sans"/>
            </a:endParaRPr>
          </a:p>
        </p:txBody>
      </p:sp>
      <p:sp>
        <p:nvSpPr>
          <p:cNvPr id="941" name="Google Shape;941;p121"/>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42" name="Google Shape;942;p121"/>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43" name="Google Shape;943;p121"/>
          <p:cNvSpPr txBox="1"/>
          <p:nvPr/>
        </p:nvSpPr>
        <p:spPr>
          <a:xfrm>
            <a:off x="573750" y="1324963"/>
            <a:ext cx="4694100" cy="2493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b="1" lang="es" sz="1500">
                <a:solidFill>
                  <a:srgbClr val="28262B"/>
                </a:solidFill>
                <a:latin typeface="DM Sans"/>
                <a:ea typeface="DM Sans"/>
                <a:cs typeface="DM Sans"/>
                <a:sym typeface="DM Sans"/>
              </a:rPr>
              <a:t>1) </a:t>
            </a:r>
            <a:r>
              <a:rPr b="1" lang="es" sz="1500">
                <a:solidFill>
                  <a:srgbClr val="28262B"/>
                </a:solidFill>
                <a:latin typeface="DM Sans"/>
                <a:ea typeface="DM Sans"/>
                <a:cs typeface="DM Sans"/>
                <a:sym typeface="DM Sans"/>
              </a:rPr>
              <a:t>Aeroespacial:</a:t>
            </a:r>
            <a:r>
              <a:rPr lang="es" sz="1500">
                <a:solidFill>
                  <a:srgbClr val="28262B"/>
                </a:solidFill>
                <a:latin typeface="DM Sans"/>
                <a:ea typeface="DM Sans"/>
                <a:cs typeface="DM Sans"/>
                <a:sym typeface="DM Sans"/>
              </a:rPr>
              <a:t> detectores y simulaciones de fallas de componentes de aeronaves, sistemas de control de aeronaves, pilotaje automático </a:t>
            </a:r>
            <a:endParaRPr sz="1500">
              <a:solidFill>
                <a:srgbClr val="28262B"/>
              </a:solidFill>
              <a:latin typeface="DM Sans"/>
              <a:ea typeface="DM Sans"/>
              <a:cs typeface="DM Sans"/>
              <a:sym typeface="DM Sans"/>
            </a:endParaRPr>
          </a:p>
          <a:p>
            <a:pPr indent="0" lvl="0" marL="0" rtl="0" algn="l">
              <a:lnSpc>
                <a:spcPct val="150000"/>
              </a:lnSpc>
              <a:spcBef>
                <a:spcPts val="0"/>
              </a:spcBef>
              <a:spcAft>
                <a:spcPts val="0"/>
              </a:spcAft>
              <a:buClr>
                <a:schemeClr val="dk1"/>
              </a:buClr>
              <a:buSzPts val="1100"/>
              <a:buFont typeface="Arial"/>
              <a:buNone/>
            </a:pPr>
            <a:r>
              <a:t/>
            </a:r>
            <a:endParaRPr sz="1500">
              <a:solidFill>
                <a:srgbClr val="28262B"/>
              </a:solidFill>
              <a:latin typeface="DM Sans"/>
              <a:ea typeface="DM Sans"/>
              <a:cs typeface="DM Sans"/>
              <a:sym typeface="DM Sans"/>
            </a:endParaRPr>
          </a:p>
          <a:p>
            <a:pPr indent="0" lvl="0" marL="0" rtl="0" algn="l">
              <a:lnSpc>
                <a:spcPct val="150000"/>
              </a:lnSpc>
              <a:spcBef>
                <a:spcPts val="0"/>
              </a:spcBef>
              <a:spcAft>
                <a:spcPts val="0"/>
              </a:spcAft>
              <a:buClr>
                <a:schemeClr val="dk1"/>
              </a:buClr>
              <a:buSzPts val="1100"/>
              <a:buFont typeface="Arial"/>
              <a:buNone/>
            </a:pPr>
            <a:r>
              <a:rPr b="1" lang="es" sz="1500">
                <a:solidFill>
                  <a:srgbClr val="28262B"/>
                </a:solidFill>
                <a:latin typeface="DM Sans"/>
                <a:ea typeface="DM Sans"/>
                <a:cs typeface="DM Sans"/>
                <a:sym typeface="DM Sans"/>
              </a:rPr>
              <a:t>2) Automotriz:</a:t>
            </a:r>
            <a:r>
              <a:rPr lang="es" sz="1500">
                <a:solidFill>
                  <a:srgbClr val="28262B"/>
                </a:solidFill>
                <a:latin typeface="DM Sans"/>
                <a:ea typeface="DM Sans"/>
                <a:cs typeface="DM Sans"/>
                <a:sym typeface="DM Sans"/>
              </a:rPr>
              <a:t> sistemas de guía mejorados, sensores virtuales, virtualizadores y analizadores  de garantía</a:t>
            </a:r>
            <a:endParaRPr sz="1500">
              <a:solidFill>
                <a:srgbClr val="28262B"/>
              </a:solidFill>
              <a:latin typeface="DM Sans"/>
              <a:ea typeface="DM Sans"/>
              <a:cs typeface="DM Sans"/>
              <a:sym typeface="DM Sans"/>
            </a:endParaRPr>
          </a:p>
        </p:txBody>
      </p:sp>
      <p:pic>
        <p:nvPicPr>
          <p:cNvPr id="944" name="Google Shape;944;p121"/>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945" name="Google Shape;945;p121"/>
          <p:cNvPicPr preferRelativeResize="0"/>
          <p:nvPr/>
        </p:nvPicPr>
        <p:blipFill>
          <a:blip r:embed="rId4">
            <a:alphaModFix/>
          </a:blip>
          <a:stretch>
            <a:fillRect/>
          </a:stretch>
        </p:blipFill>
        <p:spPr>
          <a:xfrm>
            <a:off x="5362725" y="1135613"/>
            <a:ext cx="2872275" cy="287227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122"/>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Ejemplos en industrias</a:t>
            </a:r>
            <a:endParaRPr b="1" i="0" sz="3000" u="none" cap="none" strike="noStrike">
              <a:solidFill>
                <a:schemeClr val="dk1"/>
              </a:solidFill>
              <a:latin typeface="DM Sans"/>
              <a:ea typeface="DM Sans"/>
              <a:cs typeface="DM Sans"/>
              <a:sym typeface="DM Sans"/>
            </a:endParaRPr>
          </a:p>
        </p:txBody>
      </p:sp>
      <p:sp>
        <p:nvSpPr>
          <p:cNvPr id="951" name="Google Shape;951;p122"/>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52" name="Google Shape;952;p122"/>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53" name="Google Shape;953;p122"/>
          <p:cNvSpPr txBox="1"/>
          <p:nvPr/>
        </p:nvSpPr>
        <p:spPr>
          <a:xfrm>
            <a:off x="573750" y="1068300"/>
            <a:ext cx="4965000" cy="3909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b="1" lang="es" sz="1500">
                <a:solidFill>
                  <a:srgbClr val="28262B"/>
                </a:solidFill>
                <a:latin typeface="DM Sans"/>
                <a:ea typeface="DM Sans"/>
                <a:cs typeface="DM Sans"/>
                <a:sym typeface="DM Sans"/>
              </a:rPr>
              <a:t>3) Electrónica:</a:t>
            </a:r>
            <a:r>
              <a:rPr lang="es" sz="1500">
                <a:solidFill>
                  <a:srgbClr val="28262B"/>
                </a:solidFill>
                <a:latin typeface="DM Sans"/>
                <a:ea typeface="DM Sans"/>
                <a:cs typeface="DM Sans"/>
                <a:sym typeface="DM Sans"/>
              </a:rPr>
              <a:t> análisis de fallas de chips, diseños de chips de circuitos, visión artificial, predicción de la secuencias de código, control de procesos y síntesis de voz.</a:t>
            </a:r>
            <a:endParaRPr sz="1500">
              <a:solidFill>
                <a:srgbClr val="28262B"/>
              </a:solidFill>
              <a:latin typeface="DM Sans"/>
              <a:ea typeface="DM Sans"/>
              <a:cs typeface="DM Sans"/>
              <a:sym typeface="DM Sans"/>
            </a:endParaRPr>
          </a:p>
          <a:p>
            <a:pPr indent="0" lvl="0" marL="0" rtl="0" algn="l">
              <a:lnSpc>
                <a:spcPct val="150000"/>
              </a:lnSpc>
              <a:spcBef>
                <a:spcPts val="0"/>
              </a:spcBef>
              <a:spcAft>
                <a:spcPts val="0"/>
              </a:spcAft>
              <a:buClr>
                <a:schemeClr val="dk1"/>
              </a:buClr>
              <a:buSzPts val="1100"/>
              <a:buFont typeface="Arial"/>
              <a:buNone/>
            </a:pPr>
            <a:r>
              <a:t/>
            </a:r>
            <a:endParaRPr sz="1500">
              <a:solidFill>
                <a:srgbClr val="28262B"/>
              </a:solidFill>
              <a:latin typeface="DM Sans"/>
              <a:ea typeface="DM Sans"/>
              <a:cs typeface="DM Sans"/>
              <a:sym typeface="DM Sans"/>
            </a:endParaRPr>
          </a:p>
          <a:p>
            <a:pPr indent="0" lvl="0" marL="0" rtl="0" algn="l">
              <a:lnSpc>
                <a:spcPct val="150000"/>
              </a:lnSpc>
              <a:spcBef>
                <a:spcPts val="0"/>
              </a:spcBef>
              <a:spcAft>
                <a:spcPts val="0"/>
              </a:spcAft>
              <a:buClr>
                <a:schemeClr val="dk1"/>
              </a:buClr>
              <a:buSzPts val="1100"/>
              <a:buFont typeface="Arial"/>
              <a:buNone/>
            </a:pPr>
            <a:r>
              <a:rPr b="1" lang="es" sz="1500">
                <a:solidFill>
                  <a:srgbClr val="28262B"/>
                </a:solidFill>
                <a:latin typeface="DM Sans"/>
                <a:ea typeface="DM Sans"/>
                <a:cs typeface="DM Sans"/>
                <a:sym typeface="DM Sans"/>
              </a:rPr>
              <a:t>4) Manufactura:</a:t>
            </a:r>
            <a:r>
              <a:rPr lang="es" sz="1500">
                <a:solidFill>
                  <a:srgbClr val="28262B"/>
                </a:solidFill>
                <a:latin typeface="DM Sans"/>
                <a:ea typeface="DM Sans"/>
                <a:cs typeface="DM Sans"/>
                <a:sym typeface="DM Sans"/>
              </a:rPr>
              <a:t> análisis de diseño, modelado dinámico, control de procesos, diagnóstico de máquinas, diseño y predicción de la calidad, sistemas de inspección de calidad visual y análisis de calidad de soldadura</a:t>
            </a:r>
            <a:endParaRPr sz="1500">
              <a:solidFill>
                <a:srgbClr val="28262B"/>
              </a:solidFill>
              <a:latin typeface="DM Sans"/>
              <a:ea typeface="DM Sans"/>
              <a:cs typeface="DM Sans"/>
              <a:sym typeface="DM Sans"/>
            </a:endParaRPr>
          </a:p>
          <a:p>
            <a:pPr indent="0" lvl="0" marL="0" rtl="0" algn="l">
              <a:lnSpc>
                <a:spcPct val="150000"/>
              </a:lnSpc>
              <a:spcBef>
                <a:spcPts val="0"/>
              </a:spcBef>
              <a:spcAft>
                <a:spcPts val="0"/>
              </a:spcAft>
              <a:buClr>
                <a:schemeClr val="dk1"/>
              </a:buClr>
              <a:buSzPts val="1100"/>
              <a:buFont typeface="Arial"/>
              <a:buNone/>
            </a:pPr>
            <a:r>
              <a:t/>
            </a:r>
            <a:endParaRPr sz="1700">
              <a:solidFill>
                <a:srgbClr val="28262B"/>
              </a:solidFill>
              <a:latin typeface="DM Sans"/>
              <a:ea typeface="DM Sans"/>
              <a:cs typeface="DM Sans"/>
              <a:sym typeface="DM Sans"/>
            </a:endParaRPr>
          </a:p>
        </p:txBody>
      </p:sp>
      <p:pic>
        <p:nvPicPr>
          <p:cNvPr id="954" name="Google Shape;954;p122"/>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955" name="Google Shape;955;p122"/>
          <p:cNvPicPr preferRelativeResize="0"/>
          <p:nvPr/>
        </p:nvPicPr>
        <p:blipFill>
          <a:blip r:embed="rId4">
            <a:alphaModFix/>
          </a:blip>
          <a:stretch>
            <a:fillRect/>
          </a:stretch>
        </p:blipFill>
        <p:spPr>
          <a:xfrm>
            <a:off x="5431750" y="1187150"/>
            <a:ext cx="2872275" cy="287227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23"/>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Ejemplos en industrias</a:t>
            </a:r>
            <a:endParaRPr b="1" i="0" sz="3000" u="none" cap="none" strike="noStrike">
              <a:solidFill>
                <a:schemeClr val="dk1"/>
              </a:solidFill>
              <a:latin typeface="DM Sans"/>
              <a:ea typeface="DM Sans"/>
              <a:cs typeface="DM Sans"/>
              <a:sym typeface="DM Sans"/>
            </a:endParaRPr>
          </a:p>
        </p:txBody>
      </p:sp>
      <p:sp>
        <p:nvSpPr>
          <p:cNvPr id="961" name="Google Shape;961;p123"/>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62" name="Google Shape;962;p123"/>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63" name="Google Shape;963;p123"/>
          <p:cNvSpPr txBox="1"/>
          <p:nvPr/>
        </p:nvSpPr>
        <p:spPr>
          <a:xfrm>
            <a:off x="521400" y="1187150"/>
            <a:ext cx="4965000" cy="28707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b="1" lang="es" sz="1500">
                <a:solidFill>
                  <a:srgbClr val="28262B"/>
                </a:solidFill>
                <a:latin typeface="DM Sans"/>
                <a:ea typeface="DM Sans"/>
                <a:cs typeface="DM Sans"/>
                <a:sym typeface="DM Sans"/>
              </a:rPr>
              <a:t>5) Mecánica: </a:t>
            </a:r>
            <a:r>
              <a:rPr lang="es" sz="1500">
                <a:solidFill>
                  <a:srgbClr val="28262B"/>
                </a:solidFill>
                <a:latin typeface="DM Sans"/>
                <a:ea typeface="DM Sans"/>
                <a:cs typeface="DM Sans"/>
                <a:sym typeface="DM Sans"/>
              </a:rPr>
              <a:t>Monitoreo de condición, modelado de sistemas y control, sistemas de prevención de fallas, </a:t>
            </a:r>
            <a:r>
              <a:rPr lang="es" sz="1500">
                <a:solidFill>
                  <a:srgbClr val="28262B"/>
                </a:solidFill>
                <a:latin typeface="DM Sans"/>
                <a:ea typeface="DM Sans"/>
                <a:cs typeface="DM Sans"/>
                <a:sym typeface="DM Sans"/>
              </a:rPr>
              <a:t>monitoreo</a:t>
            </a:r>
            <a:r>
              <a:rPr lang="es" sz="1500">
                <a:solidFill>
                  <a:srgbClr val="28262B"/>
                </a:solidFill>
                <a:latin typeface="DM Sans"/>
                <a:ea typeface="DM Sans"/>
                <a:cs typeface="DM Sans"/>
                <a:sym typeface="DM Sans"/>
              </a:rPr>
              <a:t> de máquina, mantenimiento preventivo</a:t>
            </a:r>
            <a:endParaRPr sz="1500">
              <a:solidFill>
                <a:srgbClr val="28262B"/>
              </a:solidFill>
              <a:latin typeface="DM Sans"/>
              <a:ea typeface="DM Sans"/>
              <a:cs typeface="DM Sans"/>
              <a:sym typeface="DM Sans"/>
            </a:endParaRPr>
          </a:p>
          <a:p>
            <a:pPr indent="0" lvl="0" marL="0" rtl="0" algn="l">
              <a:lnSpc>
                <a:spcPct val="150000"/>
              </a:lnSpc>
              <a:spcBef>
                <a:spcPts val="0"/>
              </a:spcBef>
              <a:spcAft>
                <a:spcPts val="0"/>
              </a:spcAft>
              <a:buClr>
                <a:schemeClr val="dk1"/>
              </a:buClr>
              <a:buSzPts val="1100"/>
              <a:buFont typeface="Arial"/>
              <a:buNone/>
            </a:pPr>
            <a:r>
              <a:t/>
            </a:r>
            <a:endParaRPr b="1" sz="1500">
              <a:solidFill>
                <a:srgbClr val="28262B"/>
              </a:solidFill>
              <a:latin typeface="DM Sans"/>
              <a:ea typeface="DM Sans"/>
              <a:cs typeface="DM Sans"/>
              <a:sym typeface="DM Sans"/>
            </a:endParaRPr>
          </a:p>
          <a:p>
            <a:pPr indent="0" lvl="0" marL="0" rtl="0" algn="l">
              <a:lnSpc>
                <a:spcPct val="150000"/>
              </a:lnSpc>
              <a:spcBef>
                <a:spcPts val="0"/>
              </a:spcBef>
              <a:spcAft>
                <a:spcPts val="0"/>
              </a:spcAft>
              <a:buClr>
                <a:schemeClr val="dk1"/>
              </a:buClr>
              <a:buSzPts val="1100"/>
              <a:buFont typeface="Arial"/>
              <a:buNone/>
            </a:pPr>
            <a:r>
              <a:rPr b="1" lang="es" sz="1500">
                <a:solidFill>
                  <a:srgbClr val="28262B"/>
                </a:solidFill>
                <a:latin typeface="DM Sans"/>
                <a:ea typeface="DM Sans"/>
                <a:cs typeface="DM Sans"/>
                <a:sym typeface="DM Sans"/>
              </a:rPr>
              <a:t>6) Robótica:</a:t>
            </a:r>
            <a:r>
              <a:rPr lang="es" sz="1500">
                <a:solidFill>
                  <a:srgbClr val="28262B"/>
                </a:solidFill>
                <a:latin typeface="DM Sans"/>
                <a:ea typeface="DM Sans"/>
                <a:cs typeface="DM Sans"/>
                <a:sym typeface="DM Sans"/>
              </a:rPr>
              <a:t> robots montacargas, controladores de manipuladores, control de trayectoria y sistemas de visión </a:t>
            </a:r>
            <a:r>
              <a:rPr lang="es" sz="1500">
                <a:solidFill>
                  <a:srgbClr val="28262B"/>
                </a:solidFill>
                <a:latin typeface="DM Sans"/>
                <a:ea typeface="DM Sans"/>
                <a:cs typeface="DM Sans"/>
                <a:sym typeface="DM Sans"/>
              </a:rPr>
              <a:t>automática</a:t>
            </a:r>
            <a:r>
              <a:rPr lang="es" sz="1500">
                <a:solidFill>
                  <a:srgbClr val="28262B"/>
                </a:solidFill>
                <a:latin typeface="DM Sans"/>
                <a:ea typeface="DM Sans"/>
                <a:cs typeface="DM Sans"/>
                <a:sym typeface="DM Sans"/>
              </a:rPr>
              <a:t>, </a:t>
            </a:r>
            <a:r>
              <a:rPr lang="es" sz="1500">
                <a:solidFill>
                  <a:srgbClr val="28262B"/>
                </a:solidFill>
                <a:latin typeface="DM Sans"/>
                <a:ea typeface="DM Sans"/>
                <a:cs typeface="DM Sans"/>
                <a:sym typeface="DM Sans"/>
              </a:rPr>
              <a:t>máquinas</a:t>
            </a:r>
            <a:r>
              <a:rPr lang="es" sz="1500">
                <a:solidFill>
                  <a:srgbClr val="28262B"/>
                </a:solidFill>
                <a:latin typeface="DM Sans"/>
                <a:ea typeface="DM Sans"/>
                <a:cs typeface="DM Sans"/>
                <a:sym typeface="DM Sans"/>
              </a:rPr>
              <a:t> </a:t>
            </a:r>
            <a:r>
              <a:rPr lang="es" sz="1500">
                <a:solidFill>
                  <a:srgbClr val="28262B"/>
                </a:solidFill>
                <a:latin typeface="DM Sans"/>
                <a:ea typeface="DM Sans"/>
                <a:cs typeface="DM Sans"/>
                <a:sym typeface="DM Sans"/>
              </a:rPr>
              <a:t>multipropósito</a:t>
            </a:r>
            <a:endParaRPr sz="1500">
              <a:solidFill>
                <a:srgbClr val="28262B"/>
              </a:solidFill>
              <a:latin typeface="DM Sans"/>
              <a:ea typeface="DM Sans"/>
              <a:cs typeface="DM Sans"/>
              <a:sym typeface="DM Sans"/>
            </a:endParaRPr>
          </a:p>
          <a:p>
            <a:pPr indent="0" lvl="0" marL="0" rtl="0" algn="l">
              <a:lnSpc>
                <a:spcPct val="150000"/>
              </a:lnSpc>
              <a:spcBef>
                <a:spcPts val="0"/>
              </a:spcBef>
              <a:spcAft>
                <a:spcPts val="0"/>
              </a:spcAft>
              <a:buClr>
                <a:schemeClr val="dk1"/>
              </a:buClr>
              <a:buSzPts val="1100"/>
              <a:buFont typeface="Arial"/>
              <a:buNone/>
            </a:pPr>
            <a:r>
              <a:t/>
            </a:r>
            <a:endParaRPr sz="1700">
              <a:solidFill>
                <a:srgbClr val="28262B"/>
              </a:solidFill>
              <a:latin typeface="DM Sans"/>
              <a:ea typeface="DM Sans"/>
              <a:cs typeface="DM Sans"/>
              <a:sym typeface="DM Sans"/>
            </a:endParaRPr>
          </a:p>
        </p:txBody>
      </p:sp>
      <p:pic>
        <p:nvPicPr>
          <p:cNvPr id="964" name="Google Shape;964;p123"/>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965" name="Google Shape;965;p123"/>
          <p:cNvPicPr preferRelativeResize="0"/>
          <p:nvPr/>
        </p:nvPicPr>
        <p:blipFill>
          <a:blip r:embed="rId4">
            <a:alphaModFix/>
          </a:blip>
          <a:stretch>
            <a:fillRect/>
          </a:stretch>
        </p:blipFill>
        <p:spPr>
          <a:xfrm>
            <a:off x="5431750" y="1187150"/>
            <a:ext cx="2872275" cy="2872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